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83" r:id="rId2"/>
    <p:sldMasterId id="2147483717" r:id="rId3"/>
  </p:sldMasterIdLst>
  <p:notesMasterIdLst>
    <p:notesMasterId r:id="rId53"/>
  </p:notesMasterIdLst>
  <p:sldIdLst>
    <p:sldId id="256" r:id="rId4"/>
    <p:sldId id="257" r:id="rId5"/>
    <p:sldId id="285" r:id="rId6"/>
    <p:sldId id="288" r:id="rId7"/>
    <p:sldId id="304" r:id="rId8"/>
    <p:sldId id="301" r:id="rId9"/>
    <p:sldId id="303" r:id="rId10"/>
    <p:sldId id="305" r:id="rId11"/>
    <p:sldId id="291" r:id="rId12"/>
    <p:sldId id="287" r:id="rId13"/>
    <p:sldId id="331" r:id="rId14"/>
    <p:sldId id="329" r:id="rId15"/>
    <p:sldId id="293" r:id="rId16"/>
    <p:sldId id="286" r:id="rId17"/>
    <p:sldId id="266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32" r:id="rId30"/>
    <p:sldId id="346" r:id="rId31"/>
    <p:sldId id="347" r:id="rId32"/>
    <p:sldId id="349" r:id="rId33"/>
    <p:sldId id="350" r:id="rId34"/>
    <p:sldId id="263" r:id="rId35"/>
    <p:sldId id="281" r:id="rId36"/>
    <p:sldId id="307" r:id="rId37"/>
    <p:sldId id="282" r:id="rId38"/>
    <p:sldId id="283" r:id="rId39"/>
    <p:sldId id="284" r:id="rId40"/>
    <p:sldId id="315" r:id="rId41"/>
    <p:sldId id="354" r:id="rId42"/>
    <p:sldId id="311" r:id="rId43"/>
    <p:sldId id="309" r:id="rId44"/>
    <p:sldId id="310" r:id="rId45"/>
    <p:sldId id="314" r:id="rId46"/>
    <p:sldId id="356" r:id="rId47"/>
    <p:sldId id="324" r:id="rId48"/>
    <p:sldId id="313" r:id="rId49"/>
    <p:sldId id="355" r:id="rId50"/>
    <p:sldId id="352" r:id="rId51"/>
    <p:sldId id="353" r:id="rId52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62" userDrawn="1">
          <p15:clr>
            <a:srgbClr val="000000"/>
          </p15:clr>
        </p15:guide>
        <p15:guide id="2" pos="2902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4C7"/>
    <a:srgbClr val="193D76"/>
    <a:srgbClr val="17375E"/>
    <a:srgbClr val="C7DBFF"/>
    <a:srgbClr val="FFFFFF"/>
    <a:srgbClr val="005083"/>
    <a:srgbClr val="F5FFFF"/>
    <a:srgbClr val="93BAFF"/>
    <a:srgbClr val="A4C2F4"/>
    <a:srgbClr val="96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46" d="100"/>
          <a:sy n="46" d="100"/>
        </p:scale>
        <p:origin x="72" y="708"/>
      </p:cViewPr>
      <p:guideLst>
        <p:guide orient="horz" pos="3762"/>
        <p:guide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Python 3.9.12</c:v>
                </c:pt>
                <c:pt idx="1">
                  <c:v>Flask 2.1.2</c:v>
                </c:pt>
                <c:pt idx="2">
                  <c:v>Pandas 1.3.5</c:v>
                </c:pt>
                <c:pt idx="3">
                  <c:v>konlpy0.6.0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5</c:v>
                </c:pt>
                <c:pt idx="2">
                  <c:v>6</c:v>
                </c:pt>
                <c:pt idx="3">
                  <c:v>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B-418B-BDAD-F5985D49C1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Python 3.9.12</c:v>
                </c:pt>
                <c:pt idx="1">
                  <c:v>Flask 2.1.2</c:v>
                </c:pt>
                <c:pt idx="2">
                  <c:v>Pandas 1.3.5</c:v>
                </c:pt>
                <c:pt idx="3">
                  <c:v>konlpy0.6.0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6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6B-418B-BDAD-F5985D49C16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9"/>
        <c:overlap val="100"/>
        <c:axId val="529608560"/>
        <c:axId val="529606592"/>
      </c:barChart>
      <c:catAx>
        <c:axId val="5296085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pPr>
            <a:endParaRPr lang="ko-KR"/>
          </a:p>
        </c:txPr>
        <c:crossAx val="529606592"/>
        <c:crosses val="autoZero"/>
        <c:auto val="1"/>
        <c:lblAlgn val="ctr"/>
        <c:lblOffset val="100"/>
        <c:noMultiLvlLbl val="0"/>
      </c:catAx>
      <c:valAx>
        <c:axId val="529606592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29608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G마켓 산스 Medium" panose="02000000000000000000" pitchFamily="50" charset="-127"/>
          <a:ea typeface="G마켓 산스 Medium" panose="02000000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0953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70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864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66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47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578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34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584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9233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546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56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60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84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76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564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840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557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a21967673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3a219676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a21967673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3a219676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62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8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95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4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69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35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18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0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9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4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7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7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34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32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6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0.png"/><Relationship Id="rId4" Type="http://schemas.openxmlformats.org/officeDocument/2006/relationships/image" Target="../media/image34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8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104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8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iss.kr/search/detail/DetailView.do?p_mat_type=be54d9b8bc7cdb09&amp;control_no=c15fd2b79162437fffe0bdc3ef48d419&amp;outLink=K" TargetMode="External"/><Relationship Id="rId3" Type="http://schemas.openxmlformats.org/officeDocument/2006/relationships/hyperlink" Target="https://arxiv.org/pdf/1810.04805.pdf" TargetMode="External"/><Relationship Id="rId7" Type="http://schemas.openxmlformats.org/officeDocument/2006/relationships/hyperlink" Target="https://konlpy.org/ko/latest/morph/#pos-tagging-with-konlp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lianweng.github.io/posts/2020-10-29-odqa/" TargetMode="External"/><Relationship Id="rId5" Type="http://schemas.openxmlformats.org/officeDocument/2006/relationships/hyperlink" Target="https://www.koreascience.or.kr/article/JAKO201008054534296.pdf" TargetMode="External"/><Relationship Id="rId4" Type="http://schemas.openxmlformats.org/officeDocument/2006/relationships/hyperlink" Target="https://proceedings.neurips.cc/paper/2017/file/3f5ee243547dee91fbd053c1c4a845aa-Paper.pdf" TargetMode="External"/><Relationship Id="rId9" Type="http://schemas.openxmlformats.org/officeDocument/2006/relationships/hyperlink" Target="https://blog.naver.com/PostView.naver?blogId=handuelly&amp;logNo=222301180682&amp;parentCategoryNo=&amp;categoryNo=1&amp;viewDate=&amp;isShowPopularPosts=true&amp;from=search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16200000">
            <a:off x="7286380" y="-7353554"/>
            <a:ext cx="3648067" cy="18355177"/>
            <a:chOff x="17976648" y="-7007167"/>
            <a:chExt cx="3992359" cy="178748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1035385" y="-65904"/>
              <a:ext cx="17874885" cy="3992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flipV="1">
            <a:off x="1005257" y="660228"/>
            <a:ext cx="15556939" cy="45719"/>
            <a:chOff x="1005257" y="771262"/>
            <a:chExt cx="10672665" cy="37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57" y="771262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flipV="1">
            <a:off x="1005257" y="1152016"/>
            <a:ext cx="15556939" cy="45719"/>
            <a:chOff x="1005257" y="1286714"/>
            <a:chExt cx="10672665" cy="371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57" y="1286714"/>
              <a:ext cx="10672665" cy="3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7588" y="2685893"/>
            <a:ext cx="938153" cy="812480"/>
            <a:chOff x="16147588" y="2685893"/>
            <a:chExt cx="938153" cy="8124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920000">
              <a:off x="16147588" y="2685893"/>
              <a:ext cx="938153" cy="8124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23824" y="-184757"/>
            <a:ext cx="2171956" cy="2093765"/>
            <a:chOff x="16523824" y="-184757"/>
            <a:chExt cx="2171956" cy="2093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260000">
              <a:off x="16523824" y="-184757"/>
              <a:ext cx="2171956" cy="2093765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76152A2-920A-148E-4B51-F47C1C5ED951}"/>
              </a:ext>
            </a:extLst>
          </p:cNvPr>
          <p:cNvSpPr txBox="1"/>
          <p:nvPr/>
        </p:nvSpPr>
        <p:spPr>
          <a:xfrm>
            <a:off x="3837780" y="1382338"/>
            <a:ext cx="11107547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buClrTx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역사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BIG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데이터를 활용한 한국사</a:t>
            </a:r>
            <a:br>
              <a:rPr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</a:b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MRC(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기계 독해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)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모델 기반</a:t>
            </a:r>
            <a:r>
              <a:rPr lang="ko-KR" altLang="en-US" sz="4000" kern="1200" dirty="0">
                <a:solidFill>
                  <a:schemeClr val="bg1"/>
                </a:solidFill>
                <a:latin typeface="HY견고딕"/>
                <a:ea typeface="HY견고딕"/>
                <a:cs typeface="+mn-cs"/>
              </a:rPr>
              <a:t> </a:t>
            </a:r>
            <a:endParaRPr lang="en-US" altLang="ko-KR" sz="3600" b="1" kern="1200" dirty="0">
              <a:solidFill>
                <a:schemeClr val="bg1"/>
              </a:solidFill>
              <a:latin typeface="HY견고딕"/>
              <a:ea typeface="HY견고딕"/>
              <a:cs typeface="+mn-cs"/>
            </a:endParaRPr>
          </a:p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견고딕"/>
                <a:ea typeface="HY견고딕"/>
                <a:cs typeface="+mn-cs"/>
              </a:rPr>
              <a:t>간편한 질의응답 서비스 시스템 구축</a:t>
            </a:r>
            <a:endParaRPr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견고딕"/>
              <a:ea typeface="HY견고딕"/>
              <a:cs typeface="+mn-cs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46B4E9E2-4D3C-77A3-0CEE-D1D16EA21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620981"/>
              </p:ext>
            </p:extLst>
          </p:nvPr>
        </p:nvGraphicFramePr>
        <p:xfrm>
          <a:off x="10655954" y="7039761"/>
          <a:ext cx="5618144" cy="1986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069B36E-F79D-6FDC-0820-F895A4B88D09}"/>
              </a:ext>
            </a:extLst>
          </p:cNvPr>
          <p:cNvSpPr txBox="1"/>
          <p:nvPr/>
        </p:nvSpPr>
        <p:spPr>
          <a:xfrm>
            <a:off x="3139165" y="3848823"/>
            <a:ext cx="6672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위키 데이터와 국정 교과서 데이터를 데이터 셋으로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사용된 데이터를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konlpy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tag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를 통해 분석하고 입력되는 질문과 일치하는 문서 반환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→ 사용자가 입력한 질문의 답을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매칭을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반환해주는 응용프로그램 개발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932DAE-E4EE-4E49-3F5A-CB5B15192B82}"/>
              </a:ext>
            </a:extLst>
          </p:cNvPr>
          <p:cNvSpPr/>
          <p:nvPr/>
        </p:nvSpPr>
        <p:spPr>
          <a:xfrm>
            <a:off x="1160646" y="3882302"/>
            <a:ext cx="1805064" cy="5483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44593-166C-460D-CBF5-7BAA167C5738}"/>
              </a:ext>
            </a:extLst>
          </p:cNvPr>
          <p:cNvSpPr txBox="1"/>
          <p:nvPr/>
        </p:nvSpPr>
        <p:spPr>
          <a:xfrm>
            <a:off x="1184288" y="3969842"/>
            <a:ext cx="17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프로젝트 요약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0270259" y="7457919"/>
            <a:ext cx="2171956" cy="2093765"/>
            <a:chOff x="9470708" y="7019763"/>
            <a:chExt cx="2171956" cy="20937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60000">
              <a:off x="9470708" y="7019763"/>
              <a:ext cx="2171956" cy="209376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80DCC3-794E-FC17-A8F0-DFBB8D44E3F4}"/>
              </a:ext>
            </a:extLst>
          </p:cNvPr>
          <p:cNvSpPr txBox="1"/>
          <p:nvPr/>
        </p:nvSpPr>
        <p:spPr>
          <a:xfrm>
            <a:off x="955856" y="759678"/>
            <a:ext cx="26962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HY견고딕"/>
                <a:ea typeface="HY견고딕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022EA-3C64-5384-DAD6-2747F986FC0D}"/>
              </a:ext>
            </a:extLst>
          </p:cNvPr>
          <p:cNvSpPr txBox="1"/>
          <p:nvPr/>
        </p:nvSpPr>
        <p:spPr>
          <a:xfrm>
            <a:off x="10757931" y="4521474"/>
            <a:ext cx="5084605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80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4 -</a:t>
            </a:r>
            <a:r>
              <a:rPr lang="en-US" altLang="ko-KR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팀장 </a:t>
            </a:r>
            <a:r>
              <a:rPr lang="ko-KR" altLang="en-US" sz="1800" dirty="0" err="1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김민균</a:t>
            </a: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rgbClr val="FFFFFF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ko-KR" altLang="en-US" sz="1800" dirty="0" err="1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김원익</a:t>
            </a:r>
            <a:r>
              <a:rPr lang="en-US" altLang="ko-KR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박준서</a:t>
            </a:r>
            <a:r>
              <a:rPr lang="en-US" altLang="ko-KR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</a:t>
            </a:r>
            <a:r>
              <a:rPr lang="ko-KR" altLang="en-US" sz="1800" dirty="0" err="1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한유림</a:t>
            </a:r>
            <a:r>
              <a:rPr lang="en-US" altLang="ko-KR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 조수현</a:t>
            </a:r>
            <a:endParaRPr lang="en-US" altLang="ko-KR" sz="1800" dirty="0">
              <a:solidFill>
                <a:srgbClr val="FFFFFF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6C88767-96E9-516B-8936-2D050CDC99B9}"/>
              </a:ext>
            </a:extLst>
          </p:cNvPr>
          <p:cNvGrpSpPr/>
          <p:nvPr/>
        </p:nvGrpSpPr>
        <p:grpSpPr>
          <a:xfrm>
            <a:off x="3334679" y="5311308"/>
            <a:ext cx="4932499" cy="2698635"/>
            <a:chOff x="6721843" y="5943695"/>
            <a:chExt cx="4844314" cy="276787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877304-B714-D17D-D2DF-73CA1E70D674}"/>
                </a:ext>
              </a:extLst>
            </p:cNvPr>
            <p:cNvSpPr/>
            <p:nvPr/>
          </p:nvSpPr>
          <p:spPr>
            <a:xfrm>
              <a:off x="6721843" y="6021948"/>
              <a:ext cx="4844314" cy="2578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D29C16-A34C-BD4E-3AB9-AAF197041D54}"/>
                </a:ext>
              </a:extLst>
            </p:cNvPr>
            <p:cNvSpPr txBox="1"/>
            <p:nvPr/>
          </p:nvSpPr>
          <p:spPr>
            <a:xfrm>
              <a:off x="6784070" y="6557834"/>
              <a:ext cx="1780346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2022.06.03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EB29DA-01B6-2EEF-7ADB-05C61A76A803}"/>
                </a:ext>
              </a:extLst>
            </p:cNvPr>
            <p:cNvSpPr txBox="1"/>
            <p:nvPr/>
          </p:nvSpPr>
          <p:spPr>
            <a:xfrm>
              <a:off x="8604019" y="6585612"/>
              <a:ext cx="2147812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수집 및 전 처리 </a:t>
              </a:r>
              <a:endParaRPr lang="en-US" altLang="ko-KR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9AE027-6D3B-B3C0-348A-38E6FE80C979}"/>
                </a:ext>
              </a:extLst>
            </p:cNvPr>
            <p:cNvSpPr txBox="1"/>
            <p:nvPr/>
          </p:nvSpPr>
          <p:spPr>
            <a:xfrm>
              <a:off x="6878480" y="6148917"/>
              <a:ext cx="1578867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2022.05.30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BD2197-33C4-7BCE-404A-EC5A0D0485FF}"/>
                </a:ext>
              </a:extLst>
            </p:cNvPr>
            <p:cNvSpPr txBox="1"/>
            <p:nvPr/>
          </p:nvSpPr>
          <p:spPr>
            <a:xfrm>
              <a:off x="6786145" y="7379753"/>
              <a:ext cx="1780346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2022.06.20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B65D3-B99B-84D8-13AD-8AEA278CEE18}"/>
                </a:ext>
              </a:extLst>
            </p:cNvPr>
            <p:cNvSpPr txBox="1"/>
            <p:nvPr/>
          </p:nvSpPr>
          <p:spPr>
            <a:xfrm>
              <a:off x="6798723" y="7817284"/>
              <a:ext cx="1780346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2022.06.24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9986E8-727A-7A82-DADD-DCA04D79D118}"/>
                </a:ext>
              </a:extLst>
            </p:cNvPr>
            <p:cNvSpPr txBox="1"/>
            <p:nvPr/>
          </p:nvSpPr>
          <p:spPr>
            <a:xfrm>
              <a:off x="6777740" y="6966554"/>
              <a:ext cx="1780346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2022.06.15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4CA4962-957D-0273-1C36-B4C64BEB4775}"/>
                </a:ext>
              </a:extLst>
            </p:cNvPr>
            <p:cNvSpPr txBox="1"/>
            <p:nvPr/>
          </p:nvSpPr>
          <p:spPr>
            <a:xfrm>
              <a:off x="8619134" y="7405667"/>
              <a:ext cx="1495583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페이지 제작</a:t>
              </a:r>
              <a:r>
                <a:rPr lang="ko-KR" altLang="en-US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349AA46-5CC9-6991-E042-66DD9035307F}"/>
                </a:ext>
              </a:extLst>
            </p:cNvPr>
            <p:cNvSpPr txBox="1"/>
            <p:nvPr/>
          </p:nvSpPr>
          <p:spPr>
            <a:xfrm>
              <a:off x="8658001" y="6979492"/>
              <a:ext cx="2025093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 구현 및 오류 수정</a:t>
              </a:r>
              <a:endParaRPr lang="en-US" altLang="ko-KR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7CAB48-4C6B-344D-BC9C-F2CD63DD91AF}"/>
                </a:ext>
              </a:extLst>
            </p:cNvPr>
            <p:cNvSpPr txBox="1"/>
            <p:nvPr/>
          </p:nvSpPr>
          <p:spPr>
            <a:xfrm>
              <a:off x="8626036" y="6143304"/>
              <a:ext cx="1943859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</a:t>
              </a:r>
              <a:r>
                <a:rPr lang="en-US" altLang="ko-KR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KICK-OFF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B620C29-1BFD-E3A6-332C-DE5E86480C27}"/>
                </a:ext>
              </a:extLst>
            </p:cNvPr>
            <p:cNvSpPr txBox="1"/>
            <p:nvPr/>
          </p:nvSpPr>
          <p:spPr>
            <a:xfrm>
              <a:off x="8434610" y="7825092"/>
              <a:ext cx="1863455" cy="465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dirty="0">
                  <a:solidFill>
                    <a:schemeClr val="tx1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종료</a:t>
              </a:r>
              <a:endParaRPr lang="en-US" altLang="ko-KR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54" name="Object 39">
              <a:extLst>
                <a:ext uri="{FF2B5EF4-FFF2-40B4-BE49-F238E27FC236}">
                  <a16:creationId xmlns:a16="http://schemas.microsoft.com/office/drawing/2014/main" id="{1BB10484-1078-7A93-940F-338E50E22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 flipV="1">
              <a:off x="7153762" y="7313530"/>
              <a:ext cx="2767874" cy="28204"/>
            </a:xfrm>
            <a:prstGeom prst="rect">
              <a:avLst/>
            </a:prstGeom>
          </p:spPr>
        </p:pic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078018F-D7B5-1E93-A2D4-AD5C7484D637}"/>
                </a:ext>
              </a:extLst>
            </p:cNvPr>
            <p:cNvSpPr/>
            <p:nvPr/>
          </p:nvSpPr>
          <p:spPr>
            <a:xfrm>
              <a:off x="8460741" y="7218981"/>
              <a:ext cx="135646" cy="13133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B4191020-AB0E-5B70-DB44-485BE722A9B1}"/>
                </a:ext>
              </a:extLst>
            </p:cNvPr>
            <p:cNvSpPr/>
            <p:nvPr/>
          </p:nvSpPr>
          <p:spPr>
            <a:xfrm>
              <a:off x="8466611" y="7634888"/>
              <a:ext cx="135646" cy="13133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A60A7BB2-3C9B-2DDB-22B4-50ED659FED08}"/>
                </a:ext>
              </a:extLst>
            </p:cNvPr>
            <p:cNvSpPr/>
            <p:nvPr/>
          </p:nvSpPr>
          <p:spPr>
            <a:xfrm>
              <a:off x="8465223" y="6810299"/>
              <a:ext cx="135646" cy="13133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101D2B1-B046-0D9A-CDBE-A114BB74F7A0}"/>
                </a:ext>
              </a:extLst>
            </p:cNvPr>
            <p:cNvSpPr/>
            <p:nvPr/>
          </p:nvSpPr>
          <p:spPr>
            <a:xfrm>
              <a:off x="8459103" y="6369483"/>
              <a:ext cx="135646" cy="13133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1B79DAED-E689-C9DF-40A3-D8A58989FB22}"/>
              </a:ext>
            </a:extLst>
          </p:cNvPr>
          <p:cNvSpPr/>
          <p:nvPr/>
        </p:nvSpPr>
        <p:spPr>
          <a:xfrm>
            <a:off x="5115237" y="7380807"/>
            <a:ext cx="132673" cy="123279"/>
          </a:xfrm>
          <a:prstGeom prst="ellips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Google Shape;123;p13">
            <a:extLst>
              <a:ext uri="{FF2B5EF4-FFF2-40B4-BE49-F238E27FC236}">
                <a16:creationId xmlns:a16="http://schemas.microsoft.com/office/drawing/2014/main" id="{BB01737C-9089-80A6-7185-4D4051713D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986739" y="6717345"/>
            <a:ext cx="5854425" cy="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788858-95AD-682F-ECF6-93DE198C96AE}"/>
              </a:ext>
            </a:extLst>
          </p:cNvPr>
          <p:cNvSpPr/>
          <p:nvPr/>
        </p:nvSpPr>
        <p:spPr>
          <a:xfrm>
            <a:off x="1184288" y="5385177"/>
            <a:ext cx="1805064" cy="5483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8328CF-F2F5-6B6A-44A6-C3FBE0CE9701}"/>
              </a:ext>
            </a:extLst>
          </p:cNvPr>
          <p:cNvSpPr txBox="1"/>
          <p:nvPr/>
        </p:nvSpPr>
        <p:spPr>
          <a:xfrm>
            <a:off x="1192306" y="5469280"/>
            <a:ext cx="17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진행 타임라인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DA97C1-5C63-BB9E-EEAC-63711F301201}"/>
              </a:ext>
            </a:extLst>
          </p:cNvPr>
          <p:cNvSpPr/>
          <p:nvPr/>
        </p:nvSpPr>
        <p:spPr>
          <a:xfrm>
            <a:off x="10762942" y="3930176"/>
            <a:ext cx="1765385" cy="591298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B05D30-32A8-0A47-5811-05A6B51B892E}"/>
              </a:ext>
            </a:extLst>
          </p:cNvPr>
          <p:cNvSpPr txBox="1"/>
          <p:nvPr/>
        </p:nvSpPr>
        <p:spPr>
          <a:xfrm>
            <a:off x="10786584" y="4017716"/>
            <a:ext cx="174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팀원 소개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0309E9-AF4E-F8DD-859A-3410CF413C16}"/>
              </a:ext>
            </a:extLst>
          </p:cNvPr>
          <p:cNvSpPr/>
          <p:nvPr/>
        </p:nvSpPr>
        <p:spPr>
          <a:xfrm>
            <a:off x="10757931" y="6123464"/>
            <a:ext cx="2405276" cy="5483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87C145-B966-7994-C975-EFDE05C5B4DC}"/>
              </a:ext>
            </a:extLst>
          </p:cNvPr>
          <p:cNvSpPr txBox="1"/>
          <p:nvPr/>
        </p:nvSpPr>
        <p:spPr>
          <a:xfrm>
            <a:off x="10765949" y="6207567"/>
            <a:ext cx="240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모델 개발 환경 및 버전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6F525D-67AC-DF54-A61E-3E09EC22EB61}"/>
              </a:ext>
            </a:extLst>
          </p:cNvPr>
          <p:cNvSpPr/>
          <p:nvPr/>
        </p:nvSpPr>
        <p:spPr>
          <a:xfrm>
            <a:off x="1160645" y="8298044"/>
            <a:ext cx="1805064" cy="5483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0D850-6969-769A-5F0D-C1A4F0A5C2B9}"/>
              </a:ext>
            </a:extLst>
          </p:cNvPr>
          <p:cNvSpPr txBox="1"/>
          <p:nvPr/>
        </p:nvSpPr>
        <p:spPr>
          <a:xfrm>
            <a:off x="1184287" y="8385584"/>
            <a:ext cx="17417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Tx/>
              <a:defRPr/>
            </a:pPr>
            <a:r>
              <a:rPr lang="ko-KR" altLang="en-US" sz="1800" b="1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/>
                <a:cs typeface="+mn-cs"/>
              </a:rPr>
              <a:t>WORK RULE</a:t>
            </a:r>
            <a:endParaRPr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CB801-FD57-0E7C-CFFD-4B2370B8A4CC}"/>
              </a:ext>
            </a:extLst>
          </p:cNvPr>
          <p:cNvSpPr txBox="1"/>
          <p:nvPr/>
        </p:nvSpPr>
        <p:spPr>
          <a:xfrm>
            <a:off x="3086595" y="8245023"/>
            <a:ext cx="6057405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14300">
              <a:buClrTx/>
              <a:defRPr/>
            </a:pP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DATA SET: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위키피디아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역사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파트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, 2007년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국정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교과서</a:t>
            </a:r>
            <a:endParaRPr lang="en-US" altLang="ko-KR" sz="18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14300">
              <a:buClrTx/>
              <a:defRPr/>
            </a:pP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Language: python</a:t>
            </a:r>
            <a:endParaRPr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114300">
              <a:buClrTx/>
              <a:defRPr/>
            </a:pP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사용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 </a:t>
            </a:r>
            <a:r>
              <a:rPr lang="en-US" altLang="ko-KR" sz="18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모델</a:t>
            </a:r>
            <a:r>
              <a:rPr lang="en-US" altLang="ko-KR" sz="1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  <a:cs typeface="+mn-cs"/>
              </a:rPr>
              <a:t>: MRC, BERT</a:t>
            </a:r>
            <a:endParaRPr lang="en-US" altLang="ko-KR" sz="18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0BFAB9A8-4AEC-7A84-6FAD-D3F008FB1DE5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AE824672-1327-6380-4357-E44D0EED796D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DCB46504-6F47-9060-9EA1-5C9F9EC7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3071DD21-ED64-CABF-4EE4-A9409D9766B9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BA4863AE-4972-5993-845C-C8DE5EC59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FCDB11EE-94FA-00C3-0FC8-528387A8ACFB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5F455AE4-A1BA-C616-6BD3-EA8764265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27D340E1-4414-822F-0799-8321655025E8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309BB2F2-D5F3-C066-2A19-4E977CE52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3F1CD48-E8F9-E3AC-4388-F022F5A17E56}"/>
              </a:ext>
            </a:extLst>
          </p:cNvPr>
          <p:cNvSpPr txBox="1"/>
          <p:nvPr/>
        </p:nvSpPr>
        <p:spPr>
          <a:xfrm>
            <a:off x="7836007" y="2273267"/>
            <a:ext cx="2462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 MRC</a:t>
            </a:r>
            <a:endParaRPr lang="ko-KR" altLang="en-US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561418-D580-AB0F-E13C-CD5FB3662763}"/>
              </a:ext>
            </a:extLst>
          </p:cNvPr>
          <p:cNvSpPr txBox="1"/>
          <p:nvPr/>
        </p:nvSpPr>
        <p:spPr>
          <a:xfrm>
            <a:off x="7996085" y="4059010"/>
            <a:ext cx="26399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개념 소개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MRC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Open-domain QA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BERT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82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37;p30">
            <a:extLst>
              <a:ext uri="{FF2B5EF4-FFF2-40B4-BE49-F238E27FC236}">
                <a16:creationId xmlns:a16="http://schemas.microsoft.com/office/drawing/2014/main" id="{4DD01C4A-33DF-80D7-647A-3BF1EC8C60F8}"/>
              </a:ext>
            </a:extLst>
          </p:cNvPr>
          <p:cNvSpPr txBox="1"/>
          <p:nvPr/>
        </p:nvSpPr>
        <p:spPr>
          <a:xfrm>
            <a:off x="1090748" y="2035071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 위한 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논문과 모델 선정 과정과 이유</a:t>
            </a:r>
            <a:endParaRPr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Google Shape;462;p34">
            <a:extLst>
              <a:ext uri="{FF2B5EF4-FFF2-40B4-BE49-F238E27FC236}">
                <a16:creationId xmlns:a16="http://schemas.microsoft.com/office/drawing/2014/main" id="{096C0B1A-3975-A938-1BEC-4A22BA134100}"/>
              </a:ext>
            </a:extLst>
          </p:cNvPr>
          <p:cNvSpPr txBox="1"/>
          <p:nvPr/>
        </p:nvSpPr>
        <p:spPr>
          <a:xfrm>
            <a:off x="1090747" y="799228"/>
            <a:ext cx="641552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개념 소개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75AAC195-9915-E58A-6270-9E632AEB693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9D070A06-00E9-A0ED-4D1C-4BC1BFCADF93}"/>
              </a:ext>
            </a:extLst>
          </p:cNvPr>
          <p:cNvGrpSpPr/>
          <p:nvPr/>
        </p:nvGrpSpPr>
        <p:grpSpPr>
          <a:xfrm>
            <a:off x="1280754" y="3284396"/>
            <a:ext cx="7681417" cy="5809500"/>
            <a:chOff x="0" y="5676615"/>
            <a:chExt cx="18285714" cy="4609099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3EBB4003-173D-BAD7-BA09-2BF43A23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7B3A9F-A6A8-97DD-5831-DDCF80E7299B}"/>
              </a:ext>
            </a:extLst>
          </p:cNvPr>
          <p:cNvSpPr txBox="1"/>
          <p:nvPr/>
        </p:nvSpPr>
        <p:spPr>
          <a:xfrm>
            <a:off x="1280754" y="2716964"/>
            <a:ext cx="5181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7" indent="-342917">
              <a:buFont typeface="Arial" panose="020B0604020202020204" pitchFamily="34" charset="0"/>
              <a:buChar char="•"/>
            </a:pPr>
            <a:r>
              <a:rPr lang="en-US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MRC </a:t>
            </a:r>
            <a:r>
              <a:rPr lang="en" altLang="ko-Kore-KR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(Machine Reading Comprehension</a:t>
            </a:r>
            <a:r>
              <a:rPr lang="en" altLang="ko-Kore-KR" sz="2000" dirty="0"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kumimoji="1" lang="ko-Kore-KR" altLang="en-US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23A59-D371-9D73-CA23-D1870BF2B73D}"/>
              </a:ext>
            </a:extLst>
          </p:cNvPr>
          <p:cNvSpPr txBox="1"/>
          <p:nvPr/>
        </p:nvSpPr>
        <p:spPr>
          <a:xfrm>
            <a:off x="1544108" y="3465123"/>
            <a:ext cx="7499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기계독해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ore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MRC)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 인공지능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" altLang="ko-Kore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AI)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알고리즘이 스스로 문제를 분석하고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최적화된 답안을 찾아내는 기술을 의미함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ore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kumimoji="1" lang="en-US" altLang="ko-Kore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사용자가 질문을 했을 때 주어진 지문 내에서 이에 대한 답을 찾아주는 모델</a:t>
            </a:r>
            <a:endParaRPr kumimoji="1"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884827E-FD99-0317-FF60-3C15CC24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670" y="3241793"/>
            <a:ext cx="7606997" cy="591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1DB5049-DC2A-8D7A-F776-2CE403866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006" y="5004940"/>
            <a:ext cx="7051268" cy="390536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2ED15-A23F-E30D-9BE4-0A6A6A4F34C5}"/>
              </a:ext>
            </a:extLst>
          </p:cNvPr>
          <p:cNvSpPr txBox="1"/>
          <p:nvPr/>
        </p:nvSpPr>
        <p:spPr>
          <a:xfrm>
            <a:off x="9387849" y="2704031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17" indent="-342917">
              <a:buFont typeface="Arial" panose="020B0604020202020204" pitchFamily="34" charset="0"/>
              <a:buChar char="•"/>
            </a:pPr>
            <a:r>
              <a:rPr kumimoji="1" lang="en-US" altLang="en-US" sz="2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Open-domain QA</a:t>
            </a:r>
            <a:endParaRPr kumimoji="1" lang="ko-Kore-KR" altLang="en-US" sz="20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5B127F-F031-8719-03D3-1E56A7F82636}"/>
              </a:ext>
            </a:extLst>
          </p:cNvPr>
          <p:cNvSpPr txBox="1"/>
          <p:nvPr/>
        </p:nvSpPr>
        <p:spPr>
          <a:xfrm>
            <a:off x="9507083" y="3438785"/>
            <a:ext cx="749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지문이 아닌 </a:t>
            </a:r>
            <a:r>
              <a:rPr kumimoji="1"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 </a:t>
            </a:r>
            <a:r>
              <a:rPr kumimoji="1"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되어 있는 도메인의 지식 </a:t>
            </a:r>
            <a:r>
              <a:rPr kumimoji="1"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(ex: wiki)</a:t>
            </a:r>
            <a:r>
              <a:rPr kumimoji="1"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endParaRPr kumimoji="1"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검색을 이용해 지문을 찾고 지문 내에서 </a:t>
            </a:r>
            <a:r>
              <a:rPr kumimoji="1" lang="en-US" altLang="ko-KR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kumimoji="1" lang="ko-KR" altLang="en-US" sz="1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수행하는 과정</a:t>
            </a:r>
            <a:endParaRPr kumimoji="1" lang="en-US" altLang="ko-KR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4B1A9-DC39-4AE7-1AB9-1E4B92372F09}"/>
              </a:ext>
            </a:extLst>
          </p:cNvPr>
          <p:cNvSpPr txBox="1"/>
          <p:nvPr/>
        </p:nvSpPr>
        <p:spPr>
          <a:xfrm>
            <a:off x="9478158" y="4143166"/>
            <a:ext cx="71769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더 많은 데이터 셋을 확보하여 응용 프로그램의 완성도를 높일 수 있다고 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판단하여 선정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C94F7E-43B0-D4A6-7D74-CB7E22130052}"/>
              </a:ext>
            </a:extLst>
          </p:cNvPr>
          <p:cNvSpPr txBox="1"/>
          <p:nvPr/>
        </p:nvSpPr>
        <p:spPr>
          <a:xfrm>
            <a:off x="1542493" y="4410786"/>
            <a:ext cx="723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한국사 교육 응용프로그램을 제작에 적합하다고 판단되어 선정</a:t>
            </a:r>
            <a:endParaRPr kumimoji="1" lang="ko-Kore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415E6A48-EBB4-CF38-4BB8-7001B5B6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48" y="5047089"/>
            <a:ext cx="6678118" cy="373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B7B9FD-7FA9-5513-97A6-92FA0E4F35E0}"/>
              </a:ext>
            </a:extLst>
          </p:cNvPr>
          <p:cNvSpPr txBox="1"/>
          <p:nvPr/>
        </p:nvSpPr>
        <p:spPr>
          <a:xfrm>
            <a:off x="16254365" y="100694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MRC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27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4"/>
          <p:cNvSpPr/>
          <p:nvPr/>
        </p:nvSpPr>
        <p:spPr>
          <a:xfrm>
            <a:off x="12770972" y="3547149"/>
            <a:ext cx="3396653" cy="5030803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Reading </a:t>
            </a: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시스템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0" name="Google Shape;450;p34"/>
          <p:cNvSpPr/>
          <p:nvPr/>
        </p:nvSpPr>
        <p:spPr>
          <a:xfrm>
            <a:off x="11328743" y="5020434"/>
            <a:ext cx="1144279" cy="6988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4"/>
          <p:cNvSpPr/>
          <p:nvPr/>
        </p:nvSpPr>
        <p:spPr>
          <a:xfrm>
            <a:off x="5785677" y="6060082"/>
            <a:ext cx="1497487" cy="68329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4"/>
          <p:cNvSpPr/>
          <p:nvPr/>
        </p:nvSpPr>
        <p:spPr>
          <a:xfrm>
            <a:off x="2847717" y="5562785"/>
            <a:ext cx="2521671" cy="1863881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응용프로그램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3057872" y="4672109"/>
            <a:ext cx="9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4348214" y="4681800"/>
            <a:ext cx="9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7" name="Google Shape;457;p34"/>
          <p:cNvCxnSpPr>
            <a:cxnSpLocks/>
          </p:cNvCxnSpPr>
          <p:nvPr/>
        </p:nvCxnSpPr>
        <p:spPr>
          <a:xfrm rot="10800000">
            <a:off x="4306515" y="4560791"/>
            <a:ext cx="0" cy="70200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8" name="Google Shape;458;p34"/>
          <p:cNvSpPr/>
          <p:nvPr/>
        </p:nvSpPr>
        <p:spPr>
          <a:xfrm>
            <a:off x="7598046" y="3559547"/>
            <a:ext cx="3396653" cy="5001070"/>
          </a:xfrm>
          <a:prstGeom prst="roundRect">
            <a:avLst>
              <a:gd name="adj" fmla="val 16667"/>
            </a:avLst>
          </a:prstGeom>
          <a:solidFill>
            <a:srgbClr val="3F64C7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Retrieval </a:t>
            </a:r>
            <a:r>
              <a:rPr lang="en-US" sz="2500" b="1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시스템</a:t>
            </a:r>
            <a:endParaRPr sz="2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7598046" y="4366868"/>
            <a:ext cx="3396654" cy="1116000"/>
          </a:xfrm>
          <a:prstGeom prst="rect">
            <a:avLst/>
          </a:prstGeom>
          <a:solidFill>
            <a:srgbClr val="193D76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질문과</a:t>
            </a:r>
            <a:r>
              <a:rPr lang="en-US" sz="24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관련된</a:t>
            </a:r>
            <a:r>
              <a:rPr lang="en-US" sz="24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60" name="Google Shape;460;p34"/>
          <p:cNvCxnSpPr>
            <a:cxnSpLocks/>
          </p:cNvCxnSpPr>
          <p:nvPr/>
        </p:nvCxnSpPr>
        <p:spPr>
          <a:xfrm>
            <a:off x="3939019" y="4560791"/>
            <a:ext cx="0" cy="70200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7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" name="직선 화살표 연결선 8"/>
          <p:cNvCxnSpPr>
            <a:cxnSpLocks/>
            <a:stCxn id="459" idx="1"/>
            <a:endCxn id="456" idx="3"/>
          </p:cNvCxnSpPr>
          <p:nvPr/>
        </p:nvCxnSpPr>
        <p:spPr>
          <a:xfrm flipH="1" flipV="1">
            <a:off x="5317514" y="4912650"/>
            <a:ext cx="2280532" cy="1221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꺾인 연결선 476"/>
          <p:cNvCxnSpPr>
            <a:cxnSpLocks/>
            <a:stCxn id="458" idx="0"/>
          </p:cNvCxnSpPr>
          <p:nvPr/>
        </p:nvCxnSpPr>
        <p:spPr>
          <a:xfrm rot="5400000" flipH="1" flipV="1">
            <a:off x="11679099" y="498587"/>
            <a:ext cx="678234" cy="5443686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직선 연결선 478"/>
          <p:cNvCxnSpPr>
            <a:cxnSpLocks/>
          </p:cNvCxnSpPr>
          <p:nvPr/>
        </p:nvCxnSpPr>
        <p:spPr>
          <a:xfrm flipV="1">
            <a:off x="14727360" y="2881313"/>
            <a:ext cx="0" cy="678232"/>
          </a:xfrm>
          <a:prstGeom prst="line">
            <a:avLst/>
          </a:prstGeom>
          <a:ln w="38100"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462;p34">
            <a:extLst>
              <a:ext uri="{FF2B5EF4-FFF2-40B4-BE49-F238E27FC236}">
                <a16:creationId xmlns:a16="http://schemas.microsoft.com/office/drawing/2014/main" id="{EFDCBFB7-4AAE-DCCE-5E6F-B683E627CC12}"/>
              </a:ext>
            </a:extLst>
          </p:cNvPr>
          <p:cNvSpPr txBox="1"/>
          <p:nvPr/>
        </p:nvSpPr>
        <p:spPr>
          <a:xfrm>
            <a:off x="1090747" y="799228"/>
            <a:ext cx="641552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2.2 MRC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구조도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B3737B00-4B04-1BF9-2476-0984E1BBE57C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DAA0F1-C368-C2ED-5F1F-1C52368FF57B}"/>
              </a:ext>
            </a:extLst>
          </p:cNvPr>
          <p:cNvSpPr txBox="1"/>
          <p:nvPr/>
        </p:nvSpPr>
        <p:spPr>
          <a:xfrm>
            <a:off x="16254365" y="100694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MRC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Google Shape;452;p34" descr="사용자 단색으로 채워진">
            <a:extLst>
              <a:ext uri="{FF2B5EF4-FFF2-40B4-BE49-F238E27FC236}">
                <a16:creationId xmlns:a16="http://schemas.microsoft.com/office/drawing/2014/main" id="{0B5D8693-B0D0-F464-BE21-21ED20DECB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718" y="3296163"/>
            <a:ext cx="1259591" cy="12595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37;p30">
            <a:extLst>
              <a:ext uri="{FF2B5EF4-FFF2-40B4-BE49-F238E27FC236}">
                <a16:creationId xmlns:a16="http://schemas.microsoft.com/office/drawing/2014/main" id="{DB91D2A3-1BD6-45D8-D59E-A33DB0946531}"/>
              </a:ext>
            </a:extLst>
          </p:cNvPr>
          <p:cNvSpPr txBox="1"/>
          <p:nvPr/>
        </p:nvSpPr>
        <p:spPr>
          <a:xfrm>
            <a:off x="1090748" y="2035071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 개발을 위한 </a:t>
            </a:r>
            <a:r>
              <a:rPr lang="en-US" altLang="ko-KR" sz="22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MRC</a:t>
            </a:r>
            <a:r>
              <a:rPr lang="ko-KR" altLang="en-US" sz="22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의 </a:t>
            </a:r>
            <a:r>
              <a:rPr lang="ko-KR" altLang="en-US" sz="2200" b="1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매커니즘을</a:t>
            </a:r>
            <a:r>
              <a:rPr lang="ko-KR" altLang="en-US" sz="22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구조도로 파악</a:t>
            </a:r>
          </a:p>
        </p:txBody>
      </p:sp>
    </p:spTree>
    <p:extLst>
      <p:ext uri="{BB962C8B-B14F-4D97-AF65-F5344CB8AC3E}">
        <p14:creationId xmlns:p14="http://schemas.microsoft.com/office/powerpoint/2010/main" val="203739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3CABF7FB-2799-CA36-5287-563D8E17D689}"/>
              </a:ext>
            </a:extLst>
          </p:cNvPr>
          <p:cNvGrpSpPr/>
          <p:nvPr/>
        </p:nvGrpSpPr>
        <p:grpSpPr>
          <a:xfrm>
            <a:off x="1584785" y="3372078"/>
            <a:ext cx="8066722" cy="5705819"/>
            <a:chOff x="0" y="5676615"/>
            <a:chExt cx="18285714" cy="4609099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5FC06B54-16C6-B462-AB43-D8BF4CCA0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pic>
        <p:nvPicPr>
          <p:cNvPr id="515" name="Google Shape;51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62;p34">
            <a:extLst>
              <a:ext uri="{FF2B5EF4-FFF2-40B4-BE49-F238E27FC236}">
                <a16:creationId xmlns:a16="http://schemas.microsoft.com/office/drawing/2014/main" id="{096C0B1A-3975-A938-1BEC-4A22BA134100}"/>
              </a:ext>
            </a:extLst>
          </p:cNvPr>
          <p:cNvSpPr txBox="1"/>
          <p:nvPr/>
        </p:nvSpPr>
        <p:spPr>
          <a:xfrm>
            <a:off x="1090747" y="799228"/>
            <a:ext cx="641552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2.3 BERT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75AAC195-9915-E58A-6270-9E632AEB693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D4D43-8556-96EC-06F7-CDB3D80173E7}"/>
              </a:ext>
            </a:extLst>
          </p:cNvPr>
          <p:cNvSpPr txBox="1"/>
          <p:nvPr/>
        </p:nvSpPr>
        <p:spPr>
          <a:xfrm>
            <a:off x="1801130" y="6346884"/>
            <a:ext cx="7425176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r>
              <a:rPr lang="en-US" altLang="ko-KR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3.3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억 단어의 방대한 코퍼스를 정제 및 </a:t>
            </a:r>
            <a:r>
              <a:rPr lang="ko-KR" altLang="en-US" sz="1800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임베딩하여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학습한 모델로</a:t>
            </a:r>
            <a:endParaRPr lang="en-US" altLang="ko-KR" sz="1800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스스로 라벨을 만들고 준지도학습으로</a:t>
            </a:r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수행됨</a:t>
            </a:r>
            <a:endParaRPr lang="en-US" altLang="ko-KR" sz="1800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en-US" altLang="ko-KR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​</a:t>
            </a:r>
          </a:p>
          <a:p>
            <a:pPr algn="l" fontAlgn="base"/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단어의 의미를 벡터로 잘 표현하는 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Embedding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성능이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우수</a:t>
            </a: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하기 때문에</a:t>
            </a:r>
            <a:endParaRPr lang="en-US" altLang="ko-KR" sz="1800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모델 자체의 성능도 좋고</a:t>
            </a:r>
            <a:r>
              <a:rPr lang="en-US" altLang="ko-KR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결과적으로 </a:t>
            </a:r>
            <a:r>
              <a:rPr lang="ko-KR" altLang="en-US" sz="18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자연어 처리 분야에서 </a:t>
            </a:r>
            <a:endParaRPr lang="en-US" altLang="ko-KR" sz="1800" b="1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ko-KR" altLang="en-US" sz="18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성능을 보이는 범용 언어 모델로도 알려져 있음</a:t>
            </a:r>
            <a:endParaRPr lang="en-US" altLang="ko-KR" sz="1800" b="1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fontAlgn="base"/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응용 프로그램의 </a:t>
            </a:r>
            <a:r>
              <a:rPr lang="ko-KR" altLang="en-US" sz="18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Reading</a:t>
            </a: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단계에서 사용하게 됨</a:t>
            </a:r>
            <a:endParaRPr lang="en-US" altLang="ko-KR" sz="1800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AD6B3C7-F001-7838-37A0-2FAB84F8A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130" y="3534669"/>
            <a:ext cx="7128753" cy="2233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3D7466-15D5-10BD-1E8C-4C965012D709}"/>
              </a:ext>
            </a:extLst>
          </p:cNvPr>
          <p:cNvSpPr txBox="1"/>
          <p:nvPr/>
        </p:nvSpPr>
        <p:spPr>
          <a:xfrm>
            <a:off x="1385066" y="2789647"/>
            <a:ext cx="34453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BERT </a:t>
            </a:r>
            <a:r>
              <a:rPr lang="ko-KR" alt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탐색</a:t>
            </a:r>
            <a:endParaRPr lang="en-US" altLang="ko-KR"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538370-FC57-DB4C-6B5C-D2AB9069106F}"/>
              </a:ext>
            </a:extLst>
          </p:cNvPr>
          <p:cNvSpPr txBox="1"/>
          <p:nvPr/>
        </p:nvSpPr>
        <p:spPr>
          <a:xfrm>
            <a:off x="1801130" y="5931155"/>
            <a:ext cx="7364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14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BERT: Pre-training of Deep Bidirectional Transformers for Language Understanding&gt; 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0" name="Google Shape;362;p31"/>
          <p:cNvSpPr txBox="1"/>
          <p:nvPr/>
        </p:nvSpPr>
        <p:spPr>
          <a:xfrm>
            <a:off x="10254478" y="2956640"/>
            <a:ext cx="5131893" cy="4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BERT로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학습된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MRC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엔진을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제공받아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</a:t>
            </a:r>
            <a:endParaRPr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12121-60D6-A064-2C7B-DB600C3BA2C5}"/>
              </a:ext>
            </a:extLst>
          </p:cNvPr>
          <p:cNvSpPr txBox="1"/>
          <p:nvPr/>
        </p:nvSpPr>
        <p:spPr>
          <a:xfrm>
            <a:off x="10254478" y="7002813"/>
            <a:ext cx="6775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 한계점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NLP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모델에서는 잘 작동하지만 과학이나 금융 등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분야의 언어 모델에서는 성능이 좋지 않다고 알려짐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사용 단어들이 다르고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언어의 특성이 다르기 때문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분야에서의 모델 사용에는 문제 없음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D128F-A8C7-5061-A3C3-6A3FD226D9E0}"/>
              </a:ext>
            </a:extLst>
          </p:cNvPr>
          <p:cNvSpPr txBox="1"/>
          <p:nvPr/>
        </p:nvSpPr>
        <p:spPr>
          <a:xfrm>
            <a:off x="16254365" y="100694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MRC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Google Shape;363;p31" descr="page3image58475744">
            <a:extLst>
              <a:ext uri="{FF2B5EF4-FFF2-40B4-BE49-F238E27FC236}">
                <a16:creationId xmlns:a16="http://schemas.microsoft.com/office/drawing/2014/main" id="{9FB966CB-8CD3-79A1-1045-C2B39226228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54479" y="3534669"/>
            <a:ext cx="5131893" cy="330555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37;p30">
            <a:extLst>
              <a:ext uri="{FF2B5EF4-FFF2-40B4-BE49-F238E27FC236}">
                <a16:creationId xmlns:a16="http://schemas.microsoft.com/office/drawing/2014/main" id="{7BE9EE58-01BC-F370-9B0F-D38870C8AF0D}"/>
              </a:ext>
            </a:extLst>
          </p:cNvPr>
          <p:cNvSpPr txBox="1"/>
          <p:nvPr/>
        </p:nvSpPr>
        <p:spPr>
          <a:xfrm>
            <a:off x="1090748" y="2035071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MRC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의 </a:t>
            </a:r>
            <a:r>
              <a:rPr lang="en-US" altLang="ko-KR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Reading </a:t>
            </a:r>
            <a:r>
              <a:rPr lang="ko-KR" altLang="en-US" sz="2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파트에서 사용되는 자연어 처리 모델 탐색</a:t>
            </a:r>
            <a:endParaRPr lang="ko-KR" altLang="en-US" sz="2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58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95C1CA77-E7FE-3265-6787-656FDF201DAD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9F79B4A3-20F1-AE18-B34C-A8E44EBF9A0B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E2EE9F6F-079D-EF8F-9ADF-AC28B6CF2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3DE25457-2D9D-B3BB-FDA2-39720E1BF381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D11BE597-DBF7-A301-100F-837743C5A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5AFA367F-228B-EC48-E470-CB00C6597EBA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9C50E6BF-59B6-26C0-DB1C-381EE3169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A21948EA-FFA2-247E-60AF-764B3DB1F07A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95EF3343-9120-5382-5F58-3616D5818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3A3BC4-EAE1-E997-B046-DA10ABC5DE52}"/>
              </a:ext>
            </a:extLst>
          </p:cNvPr>
          <p:cNvSpPr txBox="1"/>
          <p:nvPr/>
        </p:nvSpPr>
        <p:spPr>
          <a:xfrm>
            <a:off x="7306217" y="2273267"/>
            <a:ext cx="3522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67C3F7-F7B1-CFF7-1E67-9223E6068925}"/>
              </a:ext>
            </a:extLst>
          </p:cNvPr>
          <p:cNvSpPr txBox="1"/>
          <p:nvPr/>
        </p:nvSpPr>
        <p:spPr>
          <a:xfrm>
            <a:off x="7719744" y="3973986"/>
            <a:ext cx="40454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활용 개요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분석기 선정 및 문제 해결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Retrieval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구성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비교 및 선정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검증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62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86;p32"/>
          <p:cNvSpPr/>
          <p:nvPr/>
        </p:nvSpPr>
        <p:spPr>
          <a:xfrm>
            <a:off x="1128846" y="5143500"/>
            <a:ext cx="4297754" cy="3836510"/>
          </a:xfrm>
          <a:prstGeom prst="roundRect">
            <a:avLst>
              <a:gd name="adj" fmla="val 16667"/>
            </a:avLst>
          </a:prstGeom>
          <a:solidFill>
            <a:srgbClr val="4682B4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387;p32"/>
          <p:cNvSpPr/>
          <p:nvPr/>
        </p:nvSpPr>
        <p:spPr>
          <a:xfrm>
            <a:off x="1211288" y="3087741"/>
            <a:ext cx="2050422" cy="17220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국정교과서wiki데이터</a:t>
            </a:r>
            <a:endParaRPr sz="2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388;p32"/>
          <p:cNvSpPr/>
          <p:nvPr/>
        </p:nvSpPr>
        <p:spPr>
          <a:xfrm>
            <a:off x="3390225" y="3154035"/>
            <a:ext cx="1693844" cy="1608384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WIKI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PEDIA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모듈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389;p32"/>
          <p:cNvSpPr/>
          <p:nvPr/>
        </p:nvSpPr>
        <p:spPr>
          <a:xfrm>
            <a:off x="1491118" y="5594310"/>
            <a:ext cx="1718492" cy="14035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형태소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분석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Hannanum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Google Shape;390;p32"/>
          <p:cNvSpPr/>
          <p:nvPr/>
        </p:nvSpPr>
        <p:spPr>
          <a:xfrm>
            <a:off x="3347790" y="7103408"/>
            <a:ext cx="1726429" cy="14735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수용어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추출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Google Shape;391;p32"/>
          <p:cNvSpPr/>
          <p:nvPr/>
        </p:nvSpPr>
        <p:spPr>
          <a:xfrm>
            <a:off x="3356066" y="5594310"/>
            <a:ext cx="1718153" cy="14035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품사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태깅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392;p32"/>
          <p:cNvSpPr/>
          <p:nvPr/>
        </p:nvSpPr>
        <p:spPr>
          <a:xfrm>
            <a:off x="1499054" y="7107045"/>
            <a:ext cx="1718493" cy="14735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불용어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제거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표현식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393;p32"/>
          <p:cNvSpPr/>
          <p:nvPr/>
        </p:nvSpPr>
        <p:spPr>
          <a:xfrm>
            <a:off x="6759298" y="3155541"/>
            <a:ext cx="1725900" cy="16542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로드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pickle</a:t>
            </a:r>
            <a:endParaRPr sz="20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" name="Google Shape;394;p32"/>
          <p:cNvSpPr/>
          <p:nvPr/>
        </p:nvSpPr>
        <p:spPr>
          <a:xfrm>
            <a:off x="5948444" y="5143499"/>
            <a:ext cx="3318000" cy="383651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r>
              <a:rPr 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분류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: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역인덱싱</a:t>
            </a: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(Inverted-Index)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1800" marR="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문자열</a:t>
            </a:r>
            <a:r>
              <a:rPr lang="en-US" sz="20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유사도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(BM25)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1800" marR="0" lvl="0" indent="-2921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모델평가</a:t>
            </a:r>
            <a:endParaRPr sz="20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코사인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유사도</a:t>
            </a:r>
            <a:r>
              <a:rPr 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395;p32"/>
          <p:cNvSpPr/>
          <p:nvPr/>
        </p:nvSpPr>
        <p:spPr>
          <a:xfrm>
            <a:off x="9973215" y="3100224"/>
            <a:ext cx="2009571" cy="1698778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쿼리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(질</a:t>
            </a:r>
            <a:r>
              <a:rPr lang="ko-KR" alt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입력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396;p32"/>
          <p:cNvSpPr/>
          <p:nvPr/>
        </p:nvSpPr>
        <p:spPr>
          <a:xfrm>
            <a:off x="9508455" y="5150607"/>
            <a:ext cx="5016600" cy="38365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397;p32"/>
          <p:cNvSpPr/>
          <p:nvPr/>
        </p:nvSpPr>
        <p:spPr>
          <a:xfrm>
            <a:off x="12051557" y="3087741"/>
            <a:ext cx="1901750" cy="17430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정답</a:t>
            </a:r>
            <a:r>
              <a:rPr lang="en-US" sz="20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출력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98;p32"/>
          <p:cNvSpPr/>
          <p:nvPr/>
        </p:nvSpPr>
        <p:spPr>
          <a:xfrm>
            <a:off x="5191546" y="3822838"/>
            <a:ext cx="1449633" cy="1957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399;p32"/>
          <p:cNvSpPr txBox="1"/>
          <p:nvPr/>
        </p:nvSpPr>
        <p:spPr>
          <a:xfrm>
            <a:off x="5089685" y="3579962"/>
            <a:ext cx="1484994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정제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</a:t>
            </a: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400;p32"/>
          <p:cNvSpPr txBox="1"/>
          <p:nvPr/>
        </p:nvSpPr>
        <p:spPr>
          <a:xfrm>
            <a:off x="5100716" y="3933234"/>
            <a:ext cx="1703383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이진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파일로</a:t>
            </a:r>
            <a:r>
              <a:rPr lang="en-US" sz="13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저장</a:t>
            </a:r>
            <a:endParaRPr sz="13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401;p32"/>
          <p:cNvSpPr/>
          <p:nvPr/>
        </p:nvSpPr>
        <p:spPr>
          <a:xfrm>
            <a:off x="8583155" y="3846675"/>
            <a:ext cx="1216800" cy="19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402;p32"/>
          <p:cNvSpPr/>
          <p:nvPr/>
        </p:nvSpPr>
        <p:spPr>
          <a:xfrm>
            <a:off x="14780589" y="5150606"/>
            <a:ext cx="2561400" cy="382940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bg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웹 </a:t>
            </a: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페이지</a:t>
            </a:r>
            <a:endParaRPr sz="26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26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26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출력</a:t>
            </a:r>
            <a:endParaRPr sz="26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403;p32"/>
          <p:cNvSpPr/>
          <p:nvPr/>
        </p:nvSpPr>
        <p:spPr>
          <a:xfrm>
            <a:off x="14126567" y="3846675"/>
            <a:ext cx="944100" cy="1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404;p32"/>
          <p:cNvSpPr/>
          <p:nvPr/>
        </p:nvSpPr>
        <p:spPr>
          <a:xfrm>
            <a:off x="15209924" y="3104229"/>
            <a:ext cx="1785900" cy="1726800"/>
          </a:xfrm>
          <a:prstGeom prst="ellipse">
            <a:avLst/>
          </a:prstGeom>
          <a:solidFill>
            <a:srgbClr val="005083"/>
          </a:solidFill>
          <a:ln w="12700" cap="flat" cmpd="sng">
            <a:solidFill>
              <a:srgbClr val="78665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구현</a:t>
            </a:r>
            <a:endParaRPr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Google Shape;405;p32"/>
          <p:cNvSpPr/>
          <p:nvPr/>
        </p:nvSpPr>
        <p:spPr>
          <a:xfrm>
            <a:off x="9755713" y="7181509"/>
            <a:ext cx="4549500" cy="1464900"/>
          </a:xfrm>
          <a:prstGeom prst="rect">
            <a:avLst/>
          </a:prstGeom>
          <a:solidFill>
            <a:srgbClr val="C7DBFF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&lt;Reading&gt;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도출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후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질문과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정답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문서를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 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1대 1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매칭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(dictionary)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0" name="Google Shape;406;p32"/>
          <p:cNvSpPr/>
          <p:nvPr/>
        </p:nvSpPr>
        <p:spPr>
          <a:xfrm>
            <a:off x="9766676" y="5452775"/>
            <a:ext cx="4549500" cy="1547400"/>
          </a:xfrm>
          <a:prstGeom prst="rect">
            <a:avLst/>
          </a:prstGeom>
          <a:solidFill>
            <a:srgbClr val="C7DBFF"/>
          </a:solidFill>
          <a:ln w="12700" cap="flat" cmpd="sng">
            <a:solidFill>
              <a:srgbClr val="E7E2D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&lt; </a:t>
            </a:r>
            <a:r>
              <a:rPr lang="en-US" sz="18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Retriveal</a:t>
            </a:r>
            <a:r>
              <a:rPr lang="en-US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&gt;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질문에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대해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데이터셋에서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역인덱싱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된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문서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탐색</a:t>
            </a: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Google Shape;407;p32"/>
          <p:cNvSpPr txBox="1"/>
          <p:nvPr/>
        </p:nvSpPr>
        <p:spPr>
          <a:xfrm>
            <a:off x="14092564" y="3579962"/>
            <a:ext cx="1117360" cy="338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서버전송</a:t>
            </a:r>
            <a:endParaRPr sz="2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2" name="Google Shape;408;p32"/>
          <p:cNvCxnSpPr/>
          <p:nvPr/>
        </p:nvCxnSpPr>
        <p:spPr>
          <a:xfrm flipH="1">
            <a:off x="11013925" y="4867489"/>
            <a:ext cx="3000" cy="72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" name="Google Shape;409;p32"/>
          <p:cNvCxnSpPr/>
          <p:nvPr/>
        </p:nvCxnSpPr>
        <p:spPr>
          <a:xfrm flipH="1">
            <a:off x="11013925" y="6931808"/>
            <a:ext cx="3000" cy="3756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" name="Google Shape;410;p32"/>
          <p:cNvCxnSpPr/>
          <p:nvPr/>
        </p:nvCxnSpPr>
        <p:spPr>
          <a:xfrm>
            <a:off x="14203757" y="7884931"/>
            <a:ext cx="7943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" name="Google Shape;337;p30">
            <a:extLst>
              <a:ext uri="{FF2B5EF4-FFF2-40B4-BE49-F238E27FC236}">
                <a16:creationId xmlns:a16="http://schemas.microsoft.com/office/drawing/2014/main" id="{0F2E49C1-F396-B577-4D6C-500E14869293}"/>
              </a:ext>
            </a:extLst>
          </p:cNvPr>
          <p:cNvSpPr txBox="1"/>
          <p:nvPr/>
        </p:nvSpPr>
        <p:spPr>
          <a:xfrm>
            <a:off x="1090746" y="1836336"/>
            <a:ext cx="117235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흐름도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Flow) </a:t>
            </a:r>
          </a:p>
        </p:txBody>
      </p:sp>
      <p:sp>
        <p:nvSpPr>
          <p:cNvPr id="41" name="Google Shape;462;p34">
            <a:extLst>
              <a:ext uri="{FF2B5EF4-FFF2-40B4-BE49-F238E27FC236}">
                <a16:creationId xmlns:a16="http://schemas.microsoft.com/office/drawing/2014/main" id="{A4217E83-27DC-3B3F-5496-E7973F525485}"/>
              </a:ext>
            </a:extLst>
          </p:cNvPr>
          <p:cNvSpPr txBox="1"/>
          <p:nvPr/>
        </p:nvSpPr>
        <p:spPr>
          <a:xfrm>
            <a:off x="1090746" y="799228"/>
            <a:ext cx="898018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활용 개요</a:t>
            </a:r>
          </a:p>
        </p:txBody>
      </p:sp>
      <p:sp>
        <p:nvSpPr>
          <p:cNvPr id="42" name="Google Shape;461;p34">
            <a:extLst>
              <a:ext uri="{FF2B5EF4-FFF2-40B4-BE49-F238E27FC236}">
                <a16:creationId xmlns:a16="http://schemas.microsoft.com/office/drawing/2014/main" id="{A0DE3954-D34B-81C9-3E40-2A675C7B79E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229719-E230-4AAF-1EE5-9CAA353FBB65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DCE3B-5367-3AD9-8717-A0F5C1197C1F}"/>
              </a:ext>
            </a:extLst>
          </p:cNvPr>
          <p:cNvSpPr txBox="1"/>
          <p:nvPr/>
        </p:nvSpPr>
        <p:spPr>
          <a:xfrm>
            <a:off x="1136132" y="2323956"/>
            <a:ext cx="51443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프로그램 최종 결과 도출을 위한 과정 설정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3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0543" y="3389620"/>
            <a:ext cx="14262518" cy="585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05D5DB7C-E4CA-0001-962A-039B01ABED82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활용 개요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Google Shape;461;p34">
            <a:extLst>
              <a:ext uri="{FF2B5EF4-FFF2-40B4-BE49-F238E27FC236}">
                <a16:creationId xmlns:a16="http://schemas.microsoft.com/office/drawing/2014/main" id="{20835F17-9FBA-EF80-3140-C175D92DCA0E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Google Shape;337;p30">
            <a:extLst>
              <a:ext uri="{FF2B5EF4-FFF2-40B4-BE49-F238E27FC236}">
                <a16:creationId xmlns:a16="http://schemas.microsoft.com/office/drawing/2014/main" id="{D3BE55BF-F6EB-7F78-3D83-77B5ABB485A7}"/>
              </a:ext>
            </a:extLst>
          </p:cNvPr>
          <p:cNvSpPr txBox="1"/>
          <p:nvPr/>
        </p:nvSpPr>
        <p:spPr>
          <a:xfrm>
            <a:off x="1090746" y="1839844"/>
            <a:ext cx="5754554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2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Architecture)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FD5FB-D8B1-A81D-FC42-F344B12BA077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585057-5A8B-2BFF-20B2-8545A028434E}"/>
              </a:ext>
            </a:extLst>
          </p:cNvPr>
          <p:cNvSpPr/>
          <p:nvPr/>
        </p:nvSpPr>
        <p:spPr>
          <a:xfrm>
            <a:off x="1906539" y="3389618"/>
            <a:ext cx="14262518" cy="5854469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5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2107D0-AAD9-2B40-2ADD-4BFC9FE6E8E3}"/>
              </a:ext>
            </a:extLst>
          </p:cNvPr>
          <p:cNvSpPr txBox="1"/>
          <p:nvPr/>
        </p:nvSpPr>
        <p:spPr>
          <a:xfrm>
            <a:off x="1141514" y="2335074"/>
            <a:ext cx="77187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/>
              </a:rPr>
              <a:t>예측 모델에 대한 선행학습 프로세스와 실질적 기능을 제공하는 프로세스</a:t>
            </a:r>
            <a:endParaRPr lang="ko-KR" altLang="en-US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16" name="Google Shape;391;p32">
            <a:extLst>
              <a:ext uri="{FF2B5EF4-FFF2-40B4-BE49-F238E27FC236}">
                <a16:creationId xmlns:a16="http://schemas.microsoft.com/office/drawing/2014/main" id="{76312BCA-6094-8E6A-8565-ABEBA4F04C83}"/>
              </a:ext>
            </a:extLst>
          </p:cNvPr>
          <p:cNvSpPr/>
          <p:nvPr/>
        </p:nvSpPr>
        <p:spPr>
          <a:xfrm>
            <a:off x="4528050" y="3525042"/>
            <a:ext cx="1840500" cy="78019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" name="Google Shape;391;p32">
            <a:extLst>
              <a:ext uri="{FF2B5EF4-FFF2-40B4-BE49-F238E27FC236}">
                <a16:creationId xmlns:a16="http://schemas.microsoft.com/office/drawing/2014/main" id="{B3D51B82-7A0F-4E5A-3B71-5BBFC12A927A}"/>
              </a:ext>
            </a:extLst>
          </p:cNvPr>
          <p:cNvSpPr/>
          <p:nvPr/>
        </p:nvSpPr>
        <p:spPr>
          <a:xfrm>
            <a:off x="12021052" y="3525042"/>
            <a:ext cx="1840500" cy="23321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Google Shape;437;p33"/>
          <p:cNvSpPr/>
          <p:nvPr/>
        </p:nvSpPr>
        <p:spPr>
          <a:xfrm>
            <a:off x="10430248" y="3020496"/>
            <a:ext cx="5044235" cy="50454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실질적인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기능을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제공하는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프로세스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(Retrieval)</a:t>
            </a:r>
            <a:endParaRPr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438;p33"/>
          <p:cNvSpPr/>
          <p:nvPr/>
        </p:nvSpPr>
        <p:spPr>
          <a:xfrm>
            <a:off x="3355163" y="3012315"/>
            <a:ext cx="5044236" cy="50454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예측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모델에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대한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선행학습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프로세스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(Rea</a:t>
            </a:r>
            <a:r>
              <a:rPr 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ding)</a:t>
            </a:r>
            <a:endParaRPr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E5B5A30E-FD40-138B-DD82-7AD3D09F8486}"/>
              </a:ext>
            </a:extLst>
          </p:cNvPr>
          <p:cNvGrpSpPr/>
          <p:nvPr/>
        </p:nvGrpSpPr>
        <p:grpSpPr>
          <a:xfrm rot="16200000">
            <a:off x="11160892" y="3156720"/>
            <a:ext cx="10287001" cy="3973560"/>
            <a:chOff x="0" y="5676615"/>
            <a:chExt cx="18285714" cy="4609099"/>
          </a:xfrm>
        </p:grpSpPr>
        <p:pic>
          <p:nvPicPr>
            <p:cNvPr id="50" name="Object 2">
              <a:extLst>
                <a:ext uri="{FF2B5EF4-FFF2-40B4-BE49-F238E27FC236}">
                  <a16:creationId xmlns:a16="http://schemas.microsoft.com/office/drawing/2014/main" id="{9C1A2F45-6821-5031-F3CE-F7F224E61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8EF8F0-B999-B892-7A26-3F13BBC89CF7}"/>
              </a:ext>
            </a:extLst>
          </p:cNvPr>
          <p:cNvSpPr/>
          <p:nvPr/>
        </p:nvSpPr>
        <p:spPr>
          <a:xfrm>
            <a:off x="1860440" y="3195561"/>
            <a:ext cx="5458124" cy="503330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6476220B-C80B-B44D-1BE4-C5BF7176B86A}"/>
              </a:ext>
            </a:extLst>
          </p:cNvPr>
          <p:cNvGrpSpPr/>
          <p:nvPr/>
        </p:nvGrpSpPr>
        <p:grpSpPr>
          <a:xfrm>
            <a:off x="7992007" y="3194110"/>
            <a:ext cx="5710531" cy="5033304"/>
            <a:chOff x="1971384" y="3025337"/>
            <a:chExt cx="5912160" cy="5598563"/>
          </a:xfrm>
        </p:grpSpPr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5BA60672-EEE2-77FB-C8B8-7FB111E2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971384" y="3025337"/>
              <a:ext cx="5912160" cy="5598563"/>
            </a:xfrm>
            <a:prstGeom prst="rect">
              <a:avLst/>
            </a:prstGeom>
          </p:spPr>
        </p:pic>
      </p:grpSp>
      <p:pic>
        <p:nvPicPr>
          <p:cNvPr id="478" name="Google Shape;47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4F7116-D18D-81D7-708C-D9E78767B8B4}"/>
              </a:ext>
            </a:extLst>
          </p:cNvPr>
          <p:cNvSpPr txBox="1"/>
          <p:nvPr/>
        </p:nvSpPr>
        <p:spPr>
          <a:xfrm>
            <a:off x="3653679" y="6881615"/>
            <a:ext cx="148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C7C9384-E1D2-9E14-2C05-43C5E312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159" y="3682958"/>
            <a:ext cx="1119598" cy="1166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EC5742-8E45-BB16-65C5-3AD986957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271" y="3564257"/>
            <a:ext cx="1195020" cy="119502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EF01732-0D9E-57C3-A3BA-0311CD39B510}"/>
              </a:ext>
            </a:extLst>
          </p:cNvPr>
          <p:cNvCxnSpPr>
            <a:cxnSpLocks/>
          </p:cNvCxnSpPr>
          <p:nvPr/>
        </p:nvCxnSpPr>
        <p:spPr>
          <a:xfrm flipH="1">
            <a:off x="5192616" y="4999962"/>
            <a:ext cx="155358" cy="5472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13003C-F231-2997-F03A-2B7CD3187C34}"/>
              </a:ext>
            </a:extLst>
          </p:cNvPr>
          <p:cNvCxnSpPr>
            <a:cxnSpLocks/>
          </p:cNvCxnSpPr>
          <p:nvPr/>
        </p:nvCxnSpPr>
        <p:spPr>
          <a:xfrm>
            <a:off x="3654597" y="5025758"/>
            <a:ext cx="173426" cy="4696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3CC2B6-81D5-EC69-43E8-2632BFD3406A}"/>
              </a:ext>
            </a:extLst>
          </p:cNvPr>
          <p:cNvSpPr txBox="1"/>
          <p:nvPr/>
        </p:nvSpPr>
        <p:spPr>
          <a:xfrm>
            <a:off x="3970387" y="5712213"/>
            <a:ext cx="203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저장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(txt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EE0A2-0D7E-4BD2-B6A5-F22937F1A3F9}"/>
              </a:ext>
            </a:extLst>
          </p:cNvPr>
          <p:cNvSpPr txBox="1"/>
          <p:nvPr/>
        </p:nvSpPr>
        <p:spPr>
          <a:xfrm>
            <a:off x="2579039" y="5633971"/>
            <a:ext cx="184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리스트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검색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15A76F-F085-72E1-D455-CD5827820E60}"/>
              </a:ext>
            </a:extLst>
          </p:cNvPr>
          <p:cNvSpPr txBox="1"/>
          <p:nvPr/>
        </p:nvSpPr>
        <p:spPr>
          <a:xfrm>
            <a:off x="2803303" y="6301251"/>
            <a:ext cx="159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E82E360-887B-1C71-6B49-BECEEDFEE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816" y="6703120"/>
            <a:ext cx="541469" cy="5414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1A79CD2-F26B-0CE5-2FBA-9E2F28BE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966" y="6756585"/>
            <a:ext cx="488004" cy="488004"/>
          </a:xfrm>
          <a:prstGeom prst="rect">
            <a:avLst/>
          </a:prstGeom>
        </p:spPr>
      </p:pic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E2D9B909-2A0E-FA10-305C-C2B1ADA30DFE}"/>
              </a:ext>
            </a:extLst>
          </p:cNvPr>
          <p:cNvGrpSpPr/>
          <p:nvPr/>
        </p:nvGrpSpPr>
        <p:grpSpPr>
          <a:xfrm>
            <a:off x="8296241" y="4962198"/>
            <a:ext cx="286905" cy="286905"/>
            <a:chOff x="6793319" y="3640727"/>
            <a:chExt cx="286905" cy="286905"/>
          </a:xfrm>
        </p:grpSpPr>
        <p:pic>
          <p:nvPicPr>
            <p:cNvPr id="31" name="Object 43">
              <a:extLst>
                <a:ext uri="{FF2B5EF4-FFF2-40B4-BE49-F238E27FC236}">
                  <a16:creationId xmlns:a16="http://schemas.microsoft.com/office/drawing/2014/main" id="{1D10D3EA-C790-EAF3-C0FE-3C5DA06D0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3319" y="3640727"/>
              <a:ext cx="286905" cy="286905"/>
            </a:xfrm>
            <a:prstGeom prst="rect">
              <a:avLst/>
            </a:prstGeom>
          </p:spPr>
        </p:pic>
      </p:grpSp>
      <p:grpSp>
        <p:nvGrpSpPr>
          <p:cNvPr id="32" name="그룹 1021">
            <a:extLst>
              <a:ext uri="{FF2B5EF4-FFF2-40B4-BE49-F238E27FC236}">
                <a16:creationId xmlns:a16="http://schemas.microsoft.com/office/drawing/2014/main" id="{7856813C-D79F-62CA-C7D2-0472A1A758E3}"/>
              </a:ext>
            </a:extLst>
          </p:cNvPr>
          <p:cNvGrpSpPr/>
          <p:nvPr/>
        </p:nvGrpSpPr>
        <p:grpSpPr>
          <a:xfrm>
            <a:off x="8270115" y="6189288"/>
            <a:ext cx="286905" cy="286905"/>
            <a:chOff x="9897059" y="6513740"/>
            <a:chExt cx="286905" cy="286905"/>
          </a:xfrm>
        </p:grpSpPr>
        <p:pic>
          <p:nvPicPr>
            <p:cNvPr id="33" name="Object 78">
              <a:extLst>
                <a:ext uri="{FF2B5EF4-FFF2-40B4-BE49-F238E27FC236}">
                  <a16:creationId xmlns:a16="http://schemas.microsoft.com/office/drawing/2014/main" id="{888C6B22-C856-68F9-7A23-E0789E54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sp>
        <p:nvSpPr>
          <p:cNvPr id="36" name="Google Shape;462;p34">
            <a:extLst>
              <a:ext uri="{FF2B5EF4-FFF2-40B4-BE49-F238E27FC236}">
                <a16:creationId xmlns:a16="http://schemas.microsoft.com/office/drawing/2014/main" id="{A62955FC-F810-DEA2-B636-08A3CC2BD2A3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및 </a:t>
            </a:r>
            <a:r>
              <a:rPr lang="ko-KR" altLang="en-US" sz="4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Google Shape;461;p34">
            <a:extLst>
              <a:ext uri="{FF2B5EF4-FFF2-40B4-BE49-F238E27FC236}">
                <a16:creationId xmlns:a16="http://schemas.microsoft.com/office/drawing/2014/main" id="{DC281197-EDEB-9964-2C4A-E71CD84CE560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D70CA4-9DA6-D521-B522-3847DF853E63}"/>
              </a:ext>
            </a:extLst>
          </p:cNvPr>
          <p:cNvSpPr txBox="1"/>
          <p:nvPr/>
        </p:nvSpPr>
        <p:spPr>
          <a:xfrm>
            <a:off x="8614370" y="3671643"/>
            <a:ext cx="499684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 선정 및 수집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Raw Data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국정 교과서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txt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파일로 웹에서 저장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위키피디아 데이터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Wikipedia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모듈을 이용하여 </a:t>
            </a:r>
            <a:r>
              <a:rPr lang="ko-KR" altLang="en-US" sz="2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스크래핑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리스트를 만들어서 검색한 뒤 데이터를 추출할 수 있도록 함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6236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키워드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FEDD0E-0AEF-D322-840D-99A883827917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Google Shape;337;p30">
            <a:extLst>
              <a:ext uri="{FF2B5EF4-FFF2-40B4-BE49-F238E27FC236}">
                <a16:creationId xmlns:a16="http://schemas.microsoft.com/office/drawing/2014/main" id="{3000C272-29C4-C5FF-65D4-BDEEE2334640}"/>
              </a:ext>
            </a:extLst>
          </p:cNvPr>
          <p:cNvSpPr txBox="1"/>
          <p:nvPr/>
        </p:nvSpPr>
        <p:spPr>
          <a:xfrm>
            <a:off x="1090746" y="1839844"/>
            <a:ext cx="5754554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Set)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2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6FBCCB-23AB-2C30-54C9-569614E48555}"/>
              </a:ext>
            </a:extLst>
          </p:cNvPr>
          <p:cNvSpPr txBox="1"/>
          <p:nvPr/>
        </p:nvSpPr>
        <p:spPr>
          <a:xfrm>
            <a:off x="1176032" y="2374275"/>
            <a:ext cx="631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01.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데이터 셋 선정 및 수집 후 문서화 방법 설계</a:t>
            </a:r>
            <a:endParaRPr lang="ko-KR" altLang="en-US" sz="200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434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E7F8CA40-801A-2C3B-F3AD-CD1F4261994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A38A00EB-0C11-5F4A-4677-CEEFF3CB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26B9FB4D-B4E6-AF76-36AB-9639D57A1C8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3EB02779-1B95-D430-D545-D8E7AB9C6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40C451D-0277-CAFF-2E18-A7819F5B0A15}"/>
              </a:ext>
            </a:extLst>
          </p:cNvPr>
          <p:cNvGrpSpPr/>
          <p:nvPr/>
        </p:nvGrpSpPr>
        <p:grpSpPr>
          <a:xfrm>
            <a:off x="2014779" y="4216696"/>
            <a:ext cx="4383051" cy="4234687"/>
            <a:chOff x="1607111" y="4545930"/>
            <a:chExt cx="4987236" cy="4388224"/>
          </a:xfrm>
        </p:grpSpPr>
        <p:grpSp>
          <p:nvGrpSpPr>
            <p:cNvPr id="42" name="그룹 1004">
              <a:extLst>
                <a:ext uri="{FF2B5EF4-FFF2-40B4-BE49-F238E27FC236}">
                  <a16:creationId xmlns:a16="http://schemas.microsoft.com/office/drawing/2014/main" id="{30CD94F5-B099-D331-16DE-99DFC0EF2951}"/>
                </a:ext>
              </a:extLst>
            </p:cNvPr>
            <p:cNvGrpSpPr/>
            <p:nvPr/>
          </p:nvGrpSpPr>
          <p:grpSpPr>
            <a:xfrm>
              <a:off x="1607111" y="4545930"/>
              <a:ext cx="4987236" cy="4388224"/>
              <a:chOff x="1971384" y="3025337"/>
              <a:chExt cx="5912160" cy="5598563"/>
            </a:xfrm>
          </p:grpSpPr>
          <p:pic>
            <p:nvPicPr>
              <p:cNvPr id="48" name="Object 14">
                <a:extLst>
                  <a:ext uri="{FF2B5EF4-FFF2-40B4-BE49-F238E27FC236}">
                    <a16:creationId xmlns:a16="http://schemas.microsoft.com/office/drawing/2014/main" id="{F4780240-8862-F3CE-7ED2-16A41ACB4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0800000">
                <a:off x="1971384" y="3025337"/>
                <a:ext cx="5912160" cy="5598563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23673E-CE00-BB99-006E-C00830CD6F5C}"/>
                </a:ext>
              </a:extLst>
            </p:cNvPr>
            <p:cNvSpPr txBox="1"/>
            <p:nvPr/>
          </p:nvSpPr>
          <p:spPr>
            <a:xfrm>
              <a:off x="1825736" y="5361628"/>
              <a:ext cx="4691873" cy="1977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solidFill>
                    <a:schemeClr val="tx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1.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정규표현식 활용 </a:t>
              </a:r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→ 특수기호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외국어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한자 등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)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제거</a:t>
              </a:r>
              <a:endParaRPr lang="en-US" altLang="ko-KR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0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→ 교과서 단원 명 삭제</a:t>
              </a:r>
              <a:endParaRPr lang="en-US" altLang="ko-KR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09B1D70-DFD6-1C97-7388-4EA71E4A6D22}"/>
              </a:ext>
            </a:extLst>
          </p:cNvPr>
          <p:cNvGrpSpPr/>
          <p:nvPr/>
        </p:nvGrpSpPr>
        <p:grpSpPr>
          <a:xfrm>
            <a:off x="12166236" y="4250582"/>
            <a:ext cx="4473439" cy="4234687"/>
            <a:chOff x="12274520" y="4173011"/>
            <a:chExt cx="5139637" cy="5297247"/>
          </a:xfrm>
        </p:grpSpPr>
        <p:pic>
          <p:nvPicPr>
            <p:cNvPr id="50" name="Object 14">
              <a:extLst>
                <a:ext uri="{FF2B5EF4-FFF2-40B4-BE49-F238E27FC236}">
                  <a16:creationId xmlns:a16="http://schemas.microsoft.com/office/drawing/2014/main" id="{F8161ABE-87B3-B04C-3265-BB7EF3A17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274520" y="4173011"/>
              <a:ext cx="5139637" cy="5297247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D36263-DC73-87A8-9416-7DF68666D02A}"/>
                </a:ext>
              </a:extLst>
            </p:cNvPr>
            <p:cNvSpPr txBox="1"/>
            <p:nvPr/>
          </p:nvSpPr>
          <p:spPr>
            <a:xfrm>
              <a:off x="12804395" y="4909208"/>
              <a:ext cx="4376302" cy="1944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200" dirty="0">
                <a:solidFill>
                  <a:schemeClr val="tx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endParaRPr>
            </a:p>
            <a:p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6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. 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형태소 분석된 쿼리 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질문</a:t>
              </a:r>
              <a:r>
                <a:rPr lang="en-US" altLang="ko-KR" sz="22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) </a:t>
              </a:r>
              <a:r>
                <a:rPr lang="ko-KR" altLang="en-US" sz="22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역인덱싱</a:t>
              </a:r>
              <a:endParaRPr lang="en-US" altLang="ko-KR" sz="22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endParaRPr lang="en-US" altLang="ko-KR" sz="1500" dirty="0"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  <a:p>
              <a:endParaRPr lang="ko-KR" altLang="en-US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EF810D1-EA15-2224-F878-E6F04644EC16}"/>
              </a:ext>
            </a:extLst>
          </p:cNvPr>
          <p:cNvGrpSpPr/>
          <p:nvPr/>
        </p:nvGrpSpPr>
        <p:grpSpPr>
          <a:xfrm>
            <a:off x="6870700" y="4225182"/>
            <a:ext cx="4739774" cy="4234686"/>
            <a:chOff x="6359313" y="4173010"/>
            <a:chExt cx="5541084" cy="5297247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F4FF38C2-B058-39D3-06E9-B8B52B4DB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359313" y="4173010"/>
              <a:ext cx="5541084" cy="529724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6FB001A-4CB8-9BE5-D7F7-719AB6743F7E}"/>
                </a:ext>
              </a:extLst>
            </p:cNvPr>
            <p:cNvSpPr txBox="1"/>
            <p:nvPr/>
          </p:nvSpPr>
          <p:spPr>
            <a:xfrm>
              <a:off x="6831301" y="4464638"/>
              <a:ext cx="4953001" cy="456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2.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형태소 분석 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3.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쿼리 품사추출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 </a:t>
              </a: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    (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일반명사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고유명사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수사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</a:p>
            <a:p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     숫자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형용사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,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</a:rPr>
                <a:t>동사</a:t>
              </a:r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)</a:t>
              </a:r>
            </a:p>
            <a:p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4. </a:t>
              </a:r>
              <a:r>
                <a:rPr lang="ko-KR" altLang="en-US" sz="21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불용어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제거 </a:t>
              </a:r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   → </a:t>
              </a:r>
              <a:r>
                <a:rPr lang="ko-KR" altLang="en-US" sz="2100" dirty="0" err="1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불용어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 리스트 사용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latin typeface="나눔스퀘어" pitchFamily="50" charset="-127"/>
                  <a:ea typeface="나눔스퀘어" pitchFamily="50" charset="-127"/>
                </a:rPr>
                <a:t>5. </a:t>
              </a:r>
              <a:r>
                <a:rPr lang="ko-KR" altLang="en-US" sz="2100" dirty="0"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문서 구성</a:t>
              </a:r>
              <a:endParaRPr lang="en-US" altLang="ko-KR" sz="21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  </a:t>
              </a:r>
              <a:r>
                <a:rPr lang="ko-KR" altLang="en-US" sz="2100" dirty="0">
                  <a:solidFill>
                    <a:schemeClr val="tx1"/>
                  </a:solidFill>
                  <a:latin typeface="나눔스퀘어" pitchFamily="50" charset="-127"/>
                  <a:ea typeface="나눔스퀘어" pitchFamily="50" charset="-127"/>
                </a:rPr>
                <a:t>→ 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문장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개수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(3</a:t>
              </a:r>
              <a:r>
                <a:rPr lang="ko-KR" altLang="en-US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개</a:t>
              </a:r>
              <a:r>
                <a:rPr lang="en-US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)</a:t>
              </a:r>
              <a:r>
                <a:rPr lang="ko-KR" altLang="ko-KR" sz="2100" dirty="0">
                  <a:effectLst/>
                  <a:latin typeface="나눔스퀘어" pitchFamily="50" charset="-127"/>
                  <a:ea typeface="나눔스퀘어" pitchFamily="50" charset="-127"/>
                  <a:cs typeface="Times New Roman" panose="02020603050405020304" pitchFamily="18" charset="0"/>
                </a:rPr>
                <a:t> 지정</a:t>
              </a:r>
              <a:endParaRPr lang="en-US" altLang="ko-KR" sz="21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64" name="사각형: 둥근 모서리 31">
            <a:extLst>
              <a:ext uri="{FF2B5EF4-FFF2-40B4-BE49-F238E27FC236}">
                <a16:creationId xmlns:a16="http://schemas.microsoft.com/office/drawing/2014/main" id="{AA7EE509-95C6-DC16-08A6-3998E379587C}"/>
              </a:ext>
            </a:extLst>
          </p:cNvPr>
          <p:cNvSpPr/>
          <p:nvPr/>
        </p:nvSpPr>
        <p:spPr>
          <a:xfrm flipV="1">
            <a:off x="1342403" y="3395751"/>
            <a:ext cx="15801950" cy="45719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554E4AA2-5D70-346B-7521-86AA289FF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32" y="3049204"/>
            <a:ext cx="723545" cy="723545"/>
          </a:xfrm>
          <a:prstGeom prst="rect">
            <a:avLst/>
          </a:prstGeom>
        </p:spPr>
      </p:pic>
      <p:sp>
        <p:nvSpPr>
          <p:cNvPr id="74" name="Google Shape;461;p34">
            <a:extLst>
              <a:ext uri="{FF2B5EF4-FFF2-40B4-BE49-F238E27FC236}">
                <a16:creationId xmlns:a16="http://schemas.microsoft.com/office/drawing/2014/main" id="{D33A9E35-059C-6025-D043-53F012F8D00B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0C7D0F-D076-4A58-BD49-45C920136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74" y="3118315"/>
            <a:ext cx="825028" cy="8250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3281C6-0E22-6D34-50F7-1DBC41C8F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4472" y="3022315"/>
            <a:ext cx="838310" cy="838310"/>
          </a:xfrm>
          <a:prstGeom prst="rect">
            <a:avLst/>
          </a:prstGeom>
        </p:spPr>
      </p:pic>
      <p:sp>
        <p:nvSpPr>
          <p:cNvPr id="26" name="Google Shape;462;p34">
            <a:extLst>
              <a:ext uri="{FF2B5EF4-FFF2-40B4-BE49-F238E27FC236}">
                <a16:creationId xmlns:a16="http://schemas.microsoft.com/office/drawing/2014/main" id="{B8952D88-C052-6F6B-EABD-A90ABD498EE4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및 </a:t>
            </a:r>
            <a:r>
              <a:rPr lang="ko-KR" altLang="en-US" sz="4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85BD5A-6B06-2418-06D8-6DA1A2BB3B88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Google Shape;337;p30">
            <a:extLst>
              <a:ext uri="{FF2B5EF4-FFF2-40B4-BE49-F238E27FC236}">
                <a16:creationId xmlns:a16="http://schemas.microsoft.com/office/drawing/2014/main" id="{98581E0C-A161-E174-6DDD-8EEEC4555C25}"/>
              </a:ext>
            </a:extLst>
          </p:cNvPr>
          <p:cNvSpPr txBox="1"/>
          <p:nvPr/>
        </p:nvSpPr>
        <p:spPr>
          <a:xfrm>
            <a:off x="1090746" y="1839844"/>
            <a:ext cx="5754554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Set)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가공</a:t>
            </a:r>
            <a:endParaRPr lang="en-US" altLang="ko-KR" sz="2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9EDB4-1BFC-DC86-C686-4D165E7396E1}"/>
              </a:ext>
            </a:extLst>
          </p:cNvPr>
          <p:cNvSpPr txBox="1"/>
          <p:nvPr/>
        </p:nvSpPr>
        <p:spPr>
          <a:xfrm>
            <a:off x="1176032" y="2374275"/>
            <a:ext cx="631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02.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문서화를 위한 원데이터 가공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38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4">
            <a:extLst>
              <a:ext uri="{FF2B5EF4-FFF2-40B4-BE49-F238E27FC236}">
                <a16:creationId xmlns:a16="http://schemas.microsoft.com/office/drawing/2014/main" id="{D0C84BDA-0F16-5F8B-C926-B0FB5F385A96}"/>
              </a:ext>
            </a:extLst>
          </p:cNvPr>
          <p:cNvGrpSpPr/>
          <p:nvPr/>
        </p:nvGrpSpPr>
        <p:grpSpPr>
          <a:xfrm>
            <a:off x="2014779" y="4226221"/>
            <a:ext cx="4383051" cy="4234687"/>
            <a:chOff x="1971384" y="3025337"/>
            <a:chExt cx="5912160" cy="5598563"/>
          </a:xfrm>
        </p:grpSpPr>
        <p:pic>
          <p:nvPicPr>
            <p:cNvPr id="107" name="Object 14">
              <a:extLst>
                <a:ext uri="{FF2B5EF4-FFF2-40B4-BE49-F238E27FC236}">
                  <a16:creationId xmlns:a16="http://schemas.microsoft.com/office/drawing/2014/main" id="{71FDBF6F-8F1A-733D-DE29-8A008E78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971384" y="3025337"/>
              <a:ext cx="5912160" cy="5598563"/>
            </a:xfrm>
            <a:prstGeom prst="rect">
              <a:avLst/>
            </a:prstGeom>
          </p:spPr>
        </p:pic>
      </p:grpSp>
      <p:pic>
        <p:nvPicPr>
          <p:cNvPr id="99" name="Object 14">
            <a:extLst>
              <a:ext uri="{FF2B5EF4-FFF2-40B4-BE49-F238E27FC236}">
                <a16:creationId xmlns:a16="http://schemas.microsoft.com/office/drawing/2014/main" id="{A030DB6D-682D-BCC7-2CAE-8B706C4D9F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11770312" y="4199786"/>
            <a:ext cx="4638087" cy="4234686"/>
          </a:xfrm>
          <a:prstGeom prst="rect">
            <a:avLst/>
          </a:prstGeom>
        </p:spPr>
      </p:pic>
      <p:pic>
        <p:nvPicPr>
          <p:cNvPr id="89" name="Object 14">
            <a:extLst>
              <a:ext uri="{FF2B5EF4-FFF2-40B4-BE49-F238E27FC236}">
                <a16:creationId xmlns:a16="http://schemas.microsoft.com/office/drawing/2014/main" id="{EEA3CF44-72AF-2B62-8BDA-FD1BEF9ABF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6850801" y="4226319"/>
            <a:ext cx="4414074" cy="4234686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14FBD386-40A0-6DA0-31B9-D9C94C7F5356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32F27ED2-5317-6096-132A-7A74A1ADC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45A56EC0-3DF6-277C-2A44-E30B20A1D62E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53212BAC-1DA7-ED25-2767-C68CF689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BBC4F8A-D3AC-DE04-824F-1BB3A027A472}"/>
              </a:ext>
            </a:extLst>
          </p:cNvPr>
          <p:cNvSpPr txBox="1"/>
          <p:nvPr/>
        </p:nvSpPr>
        <p:spPr>
          <a:xfrm>
            <a:off x="7420561" y="4950374"/>
            <a:ext cx="36538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스퀘어" pitchFamily="50" charset="-127"/>
                <a:ea typeface="나눔스퀘어" pitchFamily="50" charset="-127"/>
              </a:rPr>
              <a:t>전처리 된 텍스트 파일 문서화</a:t>
            </a:r>
            <a:r>
              <a:rPr kumimoji="1" lang="en-US" altLang="ko-KR" sz="2200" dirty="0">
                <a:latin typeface="나눔스퀘어" pitchFamily="50" charset="-127"/>
                <a:ea typeface="나눔스퀘어" pitchFamily="50" charset="-127"/>
              </a:rPr>
              <a:t> </a:t>
            </a:r>
          </a:p>
          <a:p>
            <a:r>
              <a:rPr kumimoji="1" lang="ko-KR" altLang="en-US" sz="2200" dirty="0">
                <a:latin typeface="나눔스퀘어" pitchFamily="50" charset="-127"/>
                <a:ea typeface="나눔스퀘어" pitchFamily="50" charset="-127"/>
              </a:rPr>
              <a:t>및 문서 위치에 대한</a:t>
            </a:r>
            <a:r>
              <a:rPr kumimoji="1" lang="en-US" altLang="ko-KR" sz="22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kumimoji="1" lang="ko-KR" altLang="en-US" sz="2200" dirty="0">
                <a:latin typeface="나눔스퀘어" pitchFamily="50" charset="-127"/>
                <a:ea typeface="나눔스퀘어" pitchFamily="50" charset="-127"/>
              </a:rPr>
              <a:t>색인</a:t>
            </a:r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sz="2200" dirty="0">
                <a:latin typeface="나눔스퀘어" pitchFamily="50" charset="-127"/>
                <a:ea typeface="나눔스퀘어" pitchFamily="50" charset="-127"/>
              </a:rPr>
              <a:t>Pickle </a:t>
            </a:r>
            <a:r>
              <a:rPr lang="ko-KR" altLang="en-US" sz="2200" dirty="0">
                <a:latin typeface="나눔스퀘어" pitchFamily="50" charset="-127"/>
                <a:ea typeface="나눔스퀘어" pitchFamily="50" charset="-127"/>
              </a:rPr>
              <a:t>파일로 변환</a:t>
            </a:r>
            <a:endParaRPr lang="en-US" altLang="ko-KR" sz="2200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F2432B8-9383-ED94-8B74-BA753F8200F0}"/>
              </a:ext>
            </a:extLst>
          </p:cNvPr>
          <p:cNvGrpSpPr/>
          <p:nvPr/>
        </p:nvGrpSpPr>
        <p:grpSpPr>
          <a:xfrm>
            <a:off x="12141673" y="5090753"/>
            <a:ext cx="4565375" cy="2154436"/>
            <a:chOff x="11242131" y="968975"/>
            <a:chExt cx="4565375" cy="215443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FC49DB-93CC-63B4-0AF7-24DE675F88A5}"/>
                </a:ext>
              </a:extLst>
            </p:cNvPr>
            <p:cNvSpPr txBox="1"/>
            <p:nvPr/>
          </p:nvSpPr>
          <p:spPr>
            <a:xfrm>
              <a:off x="11540306" y="968975"/>
              <a:ext cx="42672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쿼리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(</a:t>
              </a:r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질문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)</a:t>
              </a:r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 형태소 분석</a:t>
              </a:r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정답에 해당되는 문서 위치 검색</a:t>
              </a:r>
              <a:r>
                <a:rPr lang="en-US" altLang="ko-KR" sz="2200" dirty="0">
                  <a:latin typeface="나눔스퀘어" pitchFamily="50" charset="-127"/>
                  <a:ea typeface="나눔스퀘어" pitchFamily="50" charset="-127"/>
                </a:rPr>
                <a:t> </a:t>
              </a:r>
            </a:p>
            <a:p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r>
                <a:rPr lang="ko-KR" altLang="en-US" sz="2200" dirty="0">
                  <a:latin typeface="나눔스퀘어" pitchFamily="50" charset="-127"/>
                  <a:ea typeface="나눔스퀘어" pitchFamily="50" charset="-127"/>
                </a:rPr>
                <a:t>해당 명사가 있는 문서 반환</a:t>
              </a:r>
              <a:endParaRPr lang="en-US" altLang="ko-KR" sz="2200" dirty="0">
                <a:latin typeface="나눔스퀘어" pitchFamily="50" charset="-127"/>
                <a:ea typeface="나눔스퀘어" pitchFamily="50" charset="-127"/>
              </a:endParaRPr>
            </a:p>
            <a:p>
              <a:endParaRPr lang="ko-KR" altLang="en-US" sz="2400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pic>
          <p:nvPicPr>
            <p:cNvPr id="64" name="Object 30">
              <a:extLst>
                <a:ext uri="{FF2B5EF4-FFF2-40B4-BE49-F238E27FC236}">
                  <a16:creationId xmlns:a16="http://schemas.microsoft.com/office/drawing/2014/main" id="{140DB5E4-2BC0-5B90-99F9-0F9C9931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2131" y="1049988"/>
              <a:ext cx="286905" cy="286905"/>
            </a:xfrm>
            <a:prstGeom prst="rect">
              <a:avLst/>
            </a:prstGeom>
          </p:spPr>
        </p:pic>
        <p:pic>
          <p:nvPicPr>
            <p:cNvPr id="63" name="Object 30">
              <a:extLst>
                <a:ext uri="{FF2B5EF4-FFF2-40B4-BE49-F238E27FC236}">
                  <a16:creationId xmlns:a16="http://schemas.microsoft.com/office/drawing/2014/main" id="{9D981701-9D70-A0A7-ACB9-15FA9306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3401" y="2400463"/>
              <a:ext cx="286905" cy="286905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40033E4-990B-D0B2-F0A4-C49F7B0FB421}"/>
              </a:ext>
            </a:extLst>
          </p:cNvPr>
          <p:cNvSpPr txBox="1"/>
          <p:nvPr/>
        </p:nvSpPr>
        <p:spPr>
          <a:xfrm>
            <a:off x="2159643" y="4502560"/>
            <a:ext cx="4123470" cy="362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역인덱싱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이란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?</a:t>
            </a:r>
          </a:p>
          <a:p>
            <a:pPr algn="ctr"/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(Inverted index)</a:t>
            </a:r>
          </a:p>
          <a:p>
            <a:pPr algn="ctr"/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인덱싱의 반대 개념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질문에 대한 정답이 들어있는 문서를 찾기 위해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형태소 단위로 분석된 쿼리의 단어의 가중치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(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빈도수</a:t>
            </a:r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)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에 따라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정답이 들어있는 문서를 찾을 수 있게 해주는 과정</a:t>
            </a:r>
            <a:endParaRPr lang="en-US" altLang="ko-KR" sz="2000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97" name="사각형: 둥근 모서리 31">
            <a:extLst>
              <a:ext uri="{FF2B5EF4-FFF2-40B4-BE49-F238E27FC236}">
                <a16:creationId xmlns:a16="http://schemas.microsoft.com/office/drawing/2014/main" id="{EC52DF6C-C805-8329-D6EE-BFEABA3B1AAB}"/>
              </a:ext>
            </a:extLst>
          </p:cNvPr>
          <p:cNvSpPr/>
          <p:nvPr/>
        </p:nvSpPr>
        <p:spPr>
          <a:xfrm flipV="1">
            <a:off x="1342403" y="3395751"/>
            <a:ext cx="15801950" cy="45719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FE18691B-7264-BA70-0AA7-0E5C1EC2C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332" y="3049204"/>
            <a:ext cx="723545" cy="723545"/>
          </a:xfrm>
          <a:prstGeom prst="rect">
            <a:avLst/>
          </a:prstGeom>
        </p:spPr>
      </p:pic>
      <p:sp>
        <p:nvSpPr>
          <p:cNvPr id="108" name="Google Shape;461;p34">
            <a:extLst>
              <a:ext uri="{FF2B5EF4-FFF2-40B4-BE49-F238E27FC236}">
                <a16:creationId xmlns:a16="http://schemas.microsoft.com/office/drawing/2014/main" id="{D2A2F0ED-F2B8-7D5C-81D6-EEEDB7C82AF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315ACF2-38F5-B496-D0CB-6294E1FD9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444" y="2941354"/>
            <a:ext cx="791117" cy="79111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537F575-EA9D-1975-71E0-AC4DC2F74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271" y="2925396"/>
            <a:ext cx="866827" cy="86682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5809B60A-43E5-7213-F13A-5BD58975A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8943" y="2955905"/>
            <a:ext cx="795991" cy="7959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87AA53A-6026-1407-E5BC-A38ECBA3D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06051" y="2941354"/>
            <a:ext cx="738935" cy="738935"/>
          </a:xfrm>
          <a:prstGeom prst="rect">
            <a:avLst/>
          </a:prstGeom>
        </p:spPr>
      </p:pic>
      <p:pic>
        <p:nvPicPr>
          <p:cNvPr id="109" name="Object 30">
            <a:extLst>
              <a:ext uri="{FF2B5EF4-FFF2-40B4-BE49-F238E27FC236}">
                <a16:creationId xmlns:a16="http://schemas.microsoft.com/office/drawing/2014/main" id="{FF610684-06C8-C1A1-FEF4-3EDA951D93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0511" y="5000047"/>
            <a:ext cx="286905" cy="286905"/>
          </a:xfrm>
          <a:prstGeom prst="rect">
            <a:avLst/>
          </a:prstGeom>
        </p:spPr>
      </p:pic>
      <p:grpSp>
        <p:nvGrpSpPr>
          <p:cNvPr id="110" name="그룹 1021">
            <a:extLst>
              <a:ext uri="{FF2B5EF4-FFF2-40B4-BE49-F238E27FC236}">
                <a16:creationId xmlns:a16="http://schemas.microsoft.com/office/drawing/2014/main" id="{A55E2383-6A91-A6C5-15C8-4058FC889DEB}"/>
              </a:ext>
            </a:extLst>
          </p:cNvPr>
          <p:cNvGrpSpPr/>
          <p:nvPr/>
        </p:nvGrpSpPr>
        <p:grpSpPr>
          <a:xfrm>
            <a:off x="7121921" y="6012170"/>
            <a:ext cx="298639" cy="286905"/>
            <a:chOff x="9897059" y="6513740"/>
            <a:chExt cx="286905" cy="286905"/>
          </a:xfrm>
        </p:grpSpPr>
        <p:pic>
          <p:nvPicPr>
            <p:cNvPr id="111" name="Object 78">
              <a:extLst>
                <a:ext uri="{FF2B5EF4-FFF2-40B4-BE49-F238E27FC236}">
                  <a16:creationId xmlns:a16="http://schemas.microsoft.com/office/drawing/2014/main" id="{E8A49C92-BFBB-A501-843A-DA978708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grpSp>
        <p:nvGrpSpPr>
          <p:cNvPr id="112" name="그룹 1021">
            <a:extLst>
              <a:ext uri="{FF2B5EF4-FFF2-40B4-BE49-F238E27FC236}">
                <a16:creationId xmlns:a16="http://schemas.microsoft.com/office/drawing/2014/main" id="{F050055E-75B5-2EAB-088C-E94440138738}"/>
              </a:ext>
            </a:extLst>
          </p:cNvPr>
          <p:cNvGrpSpPr/>
          <p:nvPr/>
        </p:nvGrpSpPr>
        <p:grpSpPr>
          <a:xfrm>
            <a:off x="12141209" y="5858315"/>
            <a:ext cx="298639" cy="286905"/>
            <a:chOff x="9897059" y="6513740"/>
            <a:chExt cx="286905" cy="286905"/>
          </a:xfrm>
        </p:grpSpPr>
        <p:pic>
          <p:nvPicPr>
            <p:cNvPr id="113" name="Object 78">
              <a:extLst>
                <a:ext uri="{FF2B5EF4-FFF2-40B4-BE49-F238E27FC236}">
                  <a16:creationId xmlns:a16="http://schemas.microsoft.com/office/drawing/2014/main" id="{77631BEE-7E9F-990C-844A-04215604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7059" y="6513740"/>
              <a:ext cx="286905" cy="286905"/>
            </a:xfrm>
            <a:prstGeom prst="rect">
              <a:avLst/>
            </a:prstGeom>
          </p:spPr>
        </p:pic>
      </p:grpSp>
      <p:pic>
        <p:nvPicPr>
          <p:cNvPr id="114" name="Object 66">
            <a:extLst>
              <a:ext uri="{FF2B5EF4-FFF2-40B4-BE49-F238E27FC236}">
                <a16:creationId xmlns:a16="http://schemas.microsoft.com/office/drawing/2014/main" id="{3EECF476-2976-3A61-EAD8-098814995DA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11032" y="4235308"/>
            <a:ext cx="1402214" cy="739130"/>
          </a:xfrm>
          <a:prstGeom prst="rect">
            <a:avLst/>
          </a:prstGeom>
        </p:spPr>
      </p:pic>
      <p:sp>
        <p:nvSpPr>
          <p:cNvPr id="38" name="Google Shape;462;p34">
            <a:extLst>
              <a:ext uri="{FF2B5EF4-FFF2-40B4-BE49-F238E27FC236}">
                <a16:creationId xmlns:a16="http://schemas.microsoft.com/office/drawing/2014/main" id="{04573804-C0CD-E683-3639-6B99288CE00D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 및 </a:t>
            </a:r>
            <a:r>
              <a:rPr lang="ko-KR" altLang="en-US" sz="4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15E8B2-95CE-C8CB-7816-9F7483944020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DC010-F5DA-FB73-CC8D-D07D7C37B363}"/>
              </a:ext>
            </a:extLst>
          </p:cNvPr>
          <p:cNvSpPr txBox="1"/>
          <p:nvPr/>
        </p:nvSpPr>
        <p:spPr>
          <a:xfrm>
            <a:off x="1176032" y="2374275"/>
            <a:ext cx="631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itchFamily="50" charset="-127"/>
                <a:ea typeface="나눔스퀘어" pitchFamily="50" charset="-127"/>
              </a:rPr>
              <a:t>03. 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문서화된 데이터를 바탕으로 </a:t>
            </a:r>
            <a:r>
              <a:rPr lang="ko-KR" altLang="en-US" sz="2000" dirty="0" err="1">
                <a:latin typeface="나눔스퀘어" pitchFamily="50" charset="-127"/>
                <a:ea typeface="나눔스퀘어" pitchFamily="50" charset="-127"/>
              </a:rPr>
              <a:t>역색인</a:t>
            </a:r>
            <a:r>
              <a:rPr lang="ko-KR" altLang="en-US" sz="2000" dirty="0">
                <a:latin typeface="나눔스퀘어" pitchFamily="50" charset="-127"/>
                <a:ea typeface="나눔스퀘어" pitchFamily="50" charset="-127"/>
              </a:rPr>
              <a:t> 방안 설계</a:t>
            </a:r>
            <a:endParaRPr lang="ko-KR" altLang="en-US" sz="2000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3" name="Google Shape;337;p30">
            <a:extLst>
              <a:ext uri="{FF2B5EF4-FFF2-40B4-BE49-F238E27FC236}">
                <a16:creationId xmlns:a16="http://schemas.microsoft.com/office/drawing/2014/main" id="{B9E70667-B946-9A2F-A97B-9558ABFFC345}"/>
              </a:ext>
            </a:extLst>
          </p:cNvPr>
          <p:cNvSpPr txBox="1"/>
          <p:nvPr/>
        </p:nvSpPr>
        <p:spPr>
          <a:xfrm>
            <a:off x="1090746" y="1839844"/>
            <a:ext cx="5754554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 </a:t>
            </a:r>
            <a:r>
              <a:rPr lang="en-US" altLang="ko-KR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(Data Set) </a:t>
            </a:r>
            <a:r>
              <a:rPr lang="ko-KR" altLang="en-US" sz="2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가공</a:t>
            </a:r>
            <a:endParaRPr lang="en-US" altLang="ko-KR" sz="2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111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3429000"/>
            <a:ext cx="2509665" cy="4485272"/>
            <a:chOff x="1981605" y="3396825"/>
            <a:chExt cx="2509665" cy="53619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605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14522" y="4240392"/>
            <a:ext cx="2509665" cy="4697262"/>
            <a:chOff x="4937989" y="3396825"/>
            <a:chExt cx="2509665" cy="53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989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5322" y="3429000"/>
            <a:ext cx="2509665" cy="4474418"/>
            <a:chOff x="7894374" y="3396825"/>
            <a:chExt cx="2509665" cy="5361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74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9162" y="4295908"/>
            <a:ext cx="2509665" cy="4697262"/>
            <a:chOff x="10850759" y="3396825"/>
            <a:chExt cx="2509665" cy="53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1878" y="3429000"/>
            <a:ext cx="2509665" cy="4474418"/>
            <a:chOff x="13807143" y="3396825"/>
            <a:chExt cx="2509665" cy="53619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143" y="3396825"/>
              <a:ext cx="2509665" cy="5361905"/>
            </a:xfrm>
            <a:prstGeom prst="rect">
              <a:avLst/>
            </a:prstGeom>
          </p:spPr>
        </p:pic>
      </p:grpSp>
      <p:grpSp>
        <p:nvGrpSpPr>
          <p:cNvPr id="38" name="그룹 1006">
            <a:extLst>
              <a:ext uri="{FF2B5EF4-FFF2-40B4-BE49-F238E27FC236}">
                <a16:creationId xmlns:a16="http://schemas.microsoft.com/office/drawing/2014/main" id="{B4145714-F21F-D014-0365-E8A6F76D8011}"/>
              </a:ext>
            </a:extLst>
          </p:cNvPr>
          <p:cNvGrpSpPr/>
          <p:nvPr/>
        </p:nvGrpSpPr>
        <p:grpSpPr>
          <a:xfrm>
            <a:off x="15025718" y="4295907"/>
            <a:ext cx="2509665" cy="4641747"/>
            <a:chOff x="10850759" y="3396825"/>
            <a:chExt cx="2509665" cy="5361905"/>
          </a:xfrm>
        </p:grpSpPr>
        <p:pic>
          <p:nvPicPr>
            <p:cNvPr id="40" name="Object 25">
              <a:extLst>
                <a:ext uri="{FF2B5EF4-FFF2-40B4-BE49-F238E27FC236}">
                  <a16:creationId xmlns:a16="http://schemas.microsoft.com/office/drawing/2014/main" id="{11389D20-C46A-EA36-FF49-382D54208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0759" y="3396825"/>
              <a:ext cx="2509665" cy="5361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80294B-82A1-D558-838D-B4265F77FFD0}"/>
              </a:ext>
            </a:extLst>
          </p:cNvPr>
          <p:cNvSpPr txBox="1"/>
          <p:nvPr/>
        </p:nvSpPr>
        <p:spPr>
          <a:xfrm>
            <a:off x="15025718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600B14-C6EF-36E7-433C-69BF49DB363B}"/>
              </a:ext>
            </a:extLst>
          </p:cNvPr>
          <p:cNvSpPr txBox="1"/>
          <p:nvPr/>
        </p:nvSpPr>
        <p:spPr>
          <a:xfrm>
            <a:off x="12231878" y="2383582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C30916-FF79-2314-ABCE-4A2017FE5DE4}"/>
              </a:ext>
            </a:extLst>
          </p:cNvPr>
          <p:cNvSpPr txBox="1"/>
          <p:nvPr/>
        </p:nvSpPr>
        <p:spPr>
          <a:xfrm>
            <a:off x="9293015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2CDA8D-AB94-2B8F-CBBD-3690A1FD1482}"/>
              </a:ext>
            </a:extLst>
          </p:cNvPr>
          <p:cNvSpPr txBox="1"/>
          <p:nvPr/>
        </p:nvSpPr>
        <p:spPr>
          <a:xfrm>
            <a:off x="6485322" y="2383582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AC9171-E06D-B2F6-AB3E-AA70F972835E}"/>
              </a:ext>
            </a:extLst>
          </p:cNvPr>
          <p:cNvSpPr txBox="1"/>
          <p:nvPr/>
        </p:nvSpPr>
        <p:spPr>
          <a:xfrm>
            <a:off x="3711449" y="3214579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93D7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4800" dirty="0">
              <a:solidFill>
                <a:srgbClr val="193D7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29AC3D-BF95-F834-43B5-91E30942FEC4}"/>
              </a:ext>
            </a:extLst>
          </p:cNvPr>
          <p:cNvSpPr txBox="1"/>
          <p:nvPr/>
        </p:nvSpPr>
        <p:spPr>
          <a:xfrm>
            <a:off x="943723" y="2372728"/>
            <a:ext cx="1360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3F64C7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4800" dirty="0">
              <a:solidFill>
                <a:srgbClr val="3F64C7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F3022-F9C3-6396-F573-9395936D50B6}"/>
              </a:ext>
            </a:extLst>
          </p:cNvPr>
          <p:cNvSpPr txBox="1"/>
          <p:nvPr/>
        </p:nvSpPr>
        <p:spPr>
          <a:xfrm>
            <a:off x="1119015" y="3736802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985260-DBD0-5DFB-F4C5-0799CF3D70C6}"/>
              </a:ext>
            </a:extLst>
          </p:cNvPr>
          <p:cNvSpPr txBox="1"/>
          <p:nvPr/>
        </p:nvSpPr>
        <p:spPr>
          <a:xfrm>
            <a:off x="9527473" y="4634915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57F669-90F5-F6DC-80DD-F8C5811594B0}"/>
              </a:ext>
            </a:extLst>
          </p:cNvPr>
          <p:cNvSpPr txBox="1"/>
          <p:nvPr/>
        </p:nvSpPr>
        <p:spPr>
          <a:xfrm>
            <a:off x="6716092" y="3740573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4E43EC-4310-D6E3-21B1-2913BF0C21E8}"/>
              </a:ext>
            </a:extLst>
          </p:cNvPr>
          <p:cNvSpPr txBox="1"/>
          <p:nvPr/>
        </p:nvSpPr>
        <p:spPr>
          <a:xfrm>
            <a:off x="3948102" y="4634915"/>
            <a:ext cx="1580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A4D7DD-A773-B093-CEAB-F624ED98A709}"/>
              </a:ext>
            </a:extLst>
          </p:cNvPr>
          <p:cNvSpPr txBox="1"/>
          <p:nvPr/>
        </p:nvSpPr>
        <p:spPr>
          <a:xfrm>
            <a:off x="15202936" y="4682793"/>
            <a:ext cx="2045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3650FB-80E9-FECD-EFD2-4EE81C892D0A}"/>
              </a:ext>
            </a:extLst>
          </p:cNvPr>
          <p:cNvSpPr txBox="1"/>
          <p:nvPr/>
        </p:nvSpPr>
        <p:spPr>
          <a:xfrm>
            <a:off x="12431770" y="3736802"/>
            <a:ext cx="2173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피드백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</a:t>
            </a:r>
          </a:p>
        </p:txBody>
      </p:sp>
      <p:sp>
        <p:nvSpPr>
          <p:cNvPr id="55" name="Google Shape;462;p34">
            <a:extLst>
              <a:ext uri="{FF2B5EF4-FFF2-40B4-BE49-F238E27FC236}">
                <a16:creationId xmlns:a16="http://schemas.microsoft.com/office/drawing/2014/main" id="{1DD32F8D-F4B3-F1FC-D975-6B74C82CD465}"/>
              </a:ext>
            </a:extLst>
          </p:cNvPr>
          <p:cNvSpPr txBox="1"/>
          <p:nvPr/>
        </p:nvSpPr>
        <p:spPr>
          <a:xfrm>
            <a:off x="1090748" y="799228"/>
            <a:ext cx="374040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7228C11F-7925-5DDD-553E-0BA70940784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C680F444-3796-9225-0744-3007CE1B3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8D89CC46-7E3B-A3E3-C9E1-83777E2B1DAF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455537FA-363C-7155-265C-8D729B24A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9DB6696-4EE0-8197-64C3-CD82D7B43F5E}"/>
              </a:ext>
            </a:extLst>
          </p:cNvPr>
          <p:cNvGrpSpPr/>
          <p:nvPr/>
        </p:nvGrpSpPr>
        <p:grpSpPr>
          <a:xfrm>
            <a:off x="1600200" y="3120580"/>
            <a:ext cx="5851011" cy="2105216"/>
            <a:chOff x="1336254" y="2873377"/>
            <a:chExt cx="6567901" cy="231703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3BEC38-2FB4-C853-B54D-DFB378479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254" y="2873377"/>
              <a:ext cx="6405494" cy="231703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59AA686-9BBB-A895-C212-7C8AC110F9F0}"/>
                </a:ext>
              </a:extLst>
            </p:cNvPr>
            <p:cNvSpPr txBox="1"/>
            <p:nvPr/>
          </p:nvSpPr>
          <p:spPr>
            <a:xfrm>
              <a:off x="5530986" y="4690812"/>
              <a:ext cx="237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교과서 전처리 함수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DF35E91-42F7-D9EB-C4E4-86F8B581E480}"/>
              </a:ext>
            </a:extLst>
          </p:cNvPr>
          <p:cNvGrpSpPr/>
          <p:nvPr/>
        </p:nvGrpSpPr>
        <p:grpSpPr>
          <a:xfrm>
            <a:off x="1512630" y="5476884"/>
            <a:ext cx="6064147" cy="3424935"/>
            <a:chOff x="1317092" y="5408149"/>
            <a:chExt cx="6489301" cy="342493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312C9A43-EFBE-6EA9-098D-30FE1425C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478" t="5402" r="5392" b="57987"/>
            <a:stretch/>
          </p:blipFill>
          <p:spPr>
            <a:xfrm>
              <a:off x="1317092" y="5408149"/>
              <a:ext cx="6273491" cy="342493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5B1173-167F-4329-173B-FB173755F3DE}"/>
                </a:ext>
              </a:extLst>
            </p:cNvPr>
            <p:cNvSpPr txBox="1"/>
            <p:nvPr/>
          </p:nvSpPr>
          <p:spPr>
            <a:xfrm>
              <a:off x="3315555" y="8416289"/>
              <a:ext cx="44908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정제된 데이터 셋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 - 88237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개의 문서 생성</a:t>
              </a:r>
              <a:endPara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45384EE-ED84-09A5-5239-71CFFC89BFBC}"/>
              </a:ext>
            </a:extLst>
          </p:cNvPr>
          <p:cNvGrpSpPr/>
          <p:nvPr/>
        </p:nvGrpSpPr>
        <p:grpSpPr>
          <a:xfrm>
            <a:off x="7566966" y="3038085"/>
            <a:ext cx="7586136" cy="5792471"/>
            <a:chOff x="8112063" y="3249802"/>
            <a:chExt cx="8133390" cy="606835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7508364-0A57-E3C8-B3BD-8EB2807E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2063" y="3249802"/>
              <a:ext cx="7138581" cy="606835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9F7613-96C4-4C73-2480-C5C749D3E609}"/>
                </a:ext>
              </a:extLst>
            </p:cNvPr>
            <p:cNvSpPr txBox="1"/>
            <p:nvPr/>
          </p:nvSpPr>
          <p:spPr>
            <a:xfrm>
              <a:off x="11885113" y="3416882"/>
              <a:ext cx="4360340" cy="35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위키데이터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 </a:t>
              </a:r>
              <a:r>
                <a:rPr kumimoji="0" lang="ko-KR" altLang="en-US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파싱</a:t>
              </a: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&amp;</a:t>
              </a: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전처리 함수 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BB9A8B0-F242-B2B7-67FD-A451C4D998C0}"/>
              </a:ext>
            </a:extLst>
          </p:cNvPr>
          <p:cNvGrpSpPr/>
          <p:nvPr/>
        </p:nvGrpSpPr>
        <p:grpSpPr>
          <a:xfrm>
            <a:off x="14225229" y="3038085"/>
            <a:ext cx="2828106" cy="5492945"/>
            <a:chOff x="14345336" y="3238500"/>
            <a:chExt cx="2828106" cy="5492945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9E0F7994-DE93-194E-D892-FB8A9C1D7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08" t="5501" r="55316" b="49220"/>
            <a:stretch/>
          </p:blipFill>
          <p:spPr>
            <a:xfrm>
              <a:off x="14345336" y="3238500"/>
              <a:ext cx="2828106" cy="508085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8985F1-CAE2-6DF1-D570-1B5BACC921F9}"/>
                </a:ext>
              </a:extLst>
            </p:cNvPr>
            <p:cNvSpPr txBox="1"/>
            <p:nvPr/>
          </p:nvSpPr>
          <p:spPr>
            <a:xfrm>
              <a:off x="14345336" y="8392891"/>
              <a:ext cx="24913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" pitchFamily="50" charset="-127"/>
                  <a:ea typeface="나눔스퀘어" pitchFamily="50" charset="-127"/>
                  <a:cs typeface="+mn-cs"/>
                </a:rPr>
                <a:t>색인 생성 및 저장</a:t>
              </a:r>
            </a:p>
          </p:txBody>
        </p:sp>
      </p:grpSp>
      <p:sp>
        <p:nvSpPr>
          <p:cNvPr id="64" name="Google Shape;337;p30">
            <a:extLst>
              <a:ext uri="{FF2B5EF4-FFF2-40B4-BE49-F238E27FC236}">
                <a16:creationId xmlns:a16="http://schemas.microsoft.com/office/drawing/2014/main" id="{E86FD2AA-5E56-6EF5-4D0D-CB3EA9192A85}"/>
              </a:ext>
            </a:extLst>
          </p:cNvPr>
          <p:cNvSpPr txBox="1"/>
          <p:nvPr/>
        </p:nvSpPr>
        <p:spPr>
          <a:xfrm>
            <a:off x="1090748" y="2010019"/>
            <a:ext cx="1238462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텍스트파일과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파싱한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파일을 각각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전처리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후 결합하고 색인 생성 후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pickle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파일로 저장 </a:t>
            </a:r>
          </a:p>
        </p:txBody>
      </p:sp>
      <p:sp>
        <p:nvSpPr>
          <p:cNvPr id="65" name="Google Shape;462;p34">
            <a:extLst>
              <a:ext uri="{FF2B5EF4-FFF2-40B4-BE49-F238E27FC236}">
                <a16:creationId xmlns:a16="http://schemas.microsoft.com/office/drawing/2014/main" id="{B1F541B2-8CBC-8469-A3A0-903910C03E4D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3.2.1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셋 구축 코드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6" name="Google Shape;461;p34">
            <a:extLst>
              <a:ext uri="{FF2B5EF4-FFF2-40B4-BE49-F238E27FC236}">
                <a16:creationId xmlns:a16="http://schemas.microsoft.com/office/drawing/2014/main" id="{5A967067-00D5-CE48-6797-27542785B3C6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248BE-8D09-95E0-FCE6-D8DF9FBCBC9D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607997-A16D-C418-D972-41643C5CA4A9}"/>
              </a:ext>
            </a:extLst>
          </p:cNvPr>
          <p:cNvSpPr/>
          <p:nvPr/>
        </p:nvSpPr>
        <p:spPr>
          <a:xfrm>
            <a:off x="1282688" y="2865734"/>
            <a:ext cx="6064147" cy="2545916"/>
          </a:xfrm>
          <a:prstGeom prst="rect">
            <a:avLst/>
          </a:prstGeom>
          <a:solidFill>
            <a:schemeClr val="bg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14FE54-5DC1-D24A-07AE-1B6B6BB86F24}"/>
              </a:ext>
            </a:extLst>
          </p:cNvPr>
          <p:cNvSpPr/>
          <p:nvPr/>
        </p:nvSpPr>
        <p:spPr>
          <a:xfrm>
            <a:off x="1288252" y="5565810"/>
            <a:ext cx="6064148" cy="3364773"/>
          </a:xfrm>
          <a:prstGeom prst="rect">
            <a:avLst/>
          </a:prstGeom>
          <a:solidFill>
            <a:schemeClr val="bg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D61BE6-E141-6A62-0AE0-84F8000444E2}"/>
              </a:ext>
            </a:extLst>
          </p:cNvPr>
          <p:cNvSpPr/>
          <p:nvPr/>
        </p:nvSpPr>
        <p:spPr>
          <a:xfrm>
            <a:off x="7510497" y="2878226"/>
            <a:ext cx="6573599" cy="6052357"/>
          </a:xfrm>
          <a:prstGeom prst="rect">
            <a:avLst/>
          </a:prstGeom>
          <a:solidFill>
            <a:schemeClr val="bg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8194AE-5B49-B021-D8DF-97079C88ECB6}"/>
              </a:ext>
            </a:extLst>
          </p:cNvPr>
          <p:cNvSpPr/>
          <p:nvPr/>
        </p:nvSpPr>
        <p:spPr>
          <a:xfrm>
            <a:off x="14225229" y="2865733"/>
            <a:ext cx="2462571" cy="6064849"/>
          </a:xfrm>
          <a:prstGeom prst="rect">
            <a:avLst/>
          </a:prstGeom>
          <a:solidFill>
            <a:schemeClr val="bg1">
              <a:alpha val="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01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9736DE3B-2B7B-0A7F-82B1-094D973893F8}"/>
              </a:ext>
            </a:extLst>
          </p:cNvPr>
          <p:cNvGrpSpPr/>
          <p:nvPr/>
        </p:nvGrpSpPr>
        <p:grpSpPr>
          <a:xfrm>
            <a:off x="9539767" y="2775339"/>
            <a:ext cx="5843352" cy="2979876"/>
            <a:chOff x="6584409" y="2257336"/>
            <a:chExt cx="4972516" cy="3263659"/>
          </a:xfrm>
        </p:grpSpPr>
        <p:grpSp>
          <p:nvGrpSpPr>
            <p:cNvPr id="79" name="그룹 1003">
              <a:extLst>
                <a:ext uri="{FF2B5EF4-FFF2-40B4-BE49-F238E27FC236}">
                  <a16:creationId xmlns:a16="http://schemas.microsoft.com/office/drawing/2014/main" id="{FF6DBEEE-35B3-5065-F35C-C3C02FCEE596}"/>
                </a:ext>
              </a:extLst>
            </p:cNvPr>
            <p:cNvGrpSpPr/>
            <p:nvPr/>
          </p:nvGrpSpPr>
          <p:grpSpPr>
            <a:xfrm>
              <a:off x="6614320" y="2374517"/>
              <a:ext cx="4942605" cy="3146478"/>
              <a:chOff x="1084666" y="2343048"/>
              <a:chExt cx="5257143" cy="7156539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95CAF53F-9F25-6021-1C0B-681BB186E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80" name="그룹 1001">
              <a:extLst>
                <a:ext uri="{FF2B5EF4-FFF2-40B4-BE49-F238E27FC236}">
                  <a16:creationId xmlns:a16="http://schemas.microsoft.com/office/drawing/2014/main" id="{D415951D-E842-3958-1A9C-95C855C79728}"/>
                </a:ext>
              </a:extLst>
            </p:cNvPr>
            <p:cNvGrpSpPr/>
            <p:nvPr/>
          </p:nvGrpSpPr>
          <p:grpSpPr>
            <a:xfrm>
              <a:off x="6584409" y="2257336"/>
              <a:ext cx="4805486" cy="3118804"/>
              <a:chOff x="0" y="5676615"/>
              <a:chExt cx="18285714" cy="4609099"/>
            </a:xfrm>
          </p:grpSpPr>
          <p:pic>
            <p:nvPicPr>
              <p:cNvPr id="81" name="Object 2">
                <a:extLst>
                  <a:ext uri="{FF2B5EF4-FFF2-40B4-BE49-F238E27FC236}">
                    <a16:creationId xmlns:a16="http://schemas.microsoft.com/office/drawing/2014/main" id="{D9785DA5-6C28-177F-AEE9-D9210E3CB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5676615"/>
                <a:ext cx="18285714" cy="4609099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2A89330-C4AF-B37A-4BD9-8CC6F4531758}"/>
              </a:ext>
            </a:extLst>
          </p:cNvPr>
          <p:cNvGrpSpPr/>
          <p:nvPr/>
        </p:nvGrpSpPr>
        <p:grpSpPr>
          <a:xfrm>
            <a:off x="3235081" y="2786166"/>
            <a:ext cx="5906984" cy="2929446"/>
            <a:chOff x="1255992" y="2229661"/>
            <a:chExt cx="5076453" cy="3240697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FC5068D6-0C4F-74E8-F83D-43D12EA8C3FC}"/>
                </a:ext>
              </a:extLst>
            </p:cNvPr>
            <p:cNvGrpSpPr/>
            <p:nvPr/>
          </p:nvGrpSpPr>
          <p:grpSpPr>
            <a:xfrm>
              <a:off x="1389840" y="2323880"/>
              <a:ext cx="4942605" cy="3146478"/>
              <a:chOff x="1084666" y="2343048"/>
              <a:chExt cx="5257143" cy="7156539"/>
            </a:xfrm>
          </p:grpSpPr>
          <p:pic>
            <p:nvPicPr>
              <p:cNvPr id="70" name="Object 8">
                <a:extLst>
                  <a:ext uri="{FF2B5EF4-FFF2-40B4-BE49-F238E27FC236}">
                    <a16:creationId xmlns:a16="http://schemas.microsoft.com/office/drawing/2014/main" id="{FAD2BF39-33EB-B9FE-27F3-5B267F84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68" name="그룹 1006">
              <a:extLst>
                <a:ext uri="{FF2B5EF4-FFF2-40B4-BE49-F238E27FC236}">
                  <a16:creationId xmlns:a16="http://schemas.microsoft.com/office/drawing/2014/main" id="{4C455EBE-37CA-4E2B-92DA-D0409BC82A71}"/>
                </a:ext>
              </a:extLst>
            </p:cNvPr>
            <p:cNvGrpSpPr/>
            <p:nvPr/>
          </p:nvGrpSpPr>
          <p:grpSpPr>
            <a:xfrm>
              <a:off x="1255992" y="2229661"/>
              <a:ext cx="4942605" cy="3118803"/>
              <a:chOff x="950818" y="2262475"/>
              <a:chExt cx="5257143" cy="7093595"/>
            </a:xfrm>
          </p:grpSpPr>
          <p:pic>
            <p:nvPicPr>
              <p:cNvPr id="69" name="Object 20">
                <a:extLst>
                  <a:ext uri="{FF2B5EF4-FFF2-40B4-BE49-F238E27FC236}">
                    <a16:creationId xmlns:a16="http://schemas.microsoft.com/office/drawing/2014/main" id="{6FD4A2F0-59C8-31AD-538D-ABC9802B5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0818" y="2262475"/>
                <a:ext cx="5257143" cy="7093595"/>
              </a:xfrm>
              <a:prstGeom prst="rect">
                <a:avLst/>
              </a:prstGeom>
            </p:spPr>
          </p:pic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9E35A9C-B83A-02DA-B7EA-A892AA7D3870}"/>
              </a:ext>
            </a:extLst>
          </p:cNvPr>
          <p:cNvGrpSpPr/>
          <p:nvPr/>
        </p:nvGrpSpPr>
        <p:grpSpPr>
          <a:xfrm>
            <a:off x="3211003" y="6043119"/>
            <a:ext cx="5931061" cy="3202052"/>
            <a:chOff x="11955555" y="2262475"/>
            <a:chExt cx="5377777" cy="3631169"/>
          </a:xfrm>
        </p:grpSpPr>
        <p:grpSp>
          <p:nvGrpSpPr>
            <p:cNvPr id="57" name="그룹 1015">
              <a:extLst>
                <a:ext uri="{FF2B5EF4-FFF2-40B4-BE49-F238E27FC236}">
                  <a16:creationId xmlns:a16="http://schemas.microsoft.com/office/drawing/2014/main" id="{B9054A8E-3826-E227-4EBC-2138A1BF62A7}"/>
                </a:ext>
              </a:extLst>
            </p:cNvPr>
            <p:cNvGrpSpPr/>
            <p:nvPr/>
          </p:nvGrpSpPr>
          <p:grpSpPr>
            <a:xfrm>
              <a:off x="12076189" y="2389459"/>
              <a:ext cx="5257143" cy="3504185"/>
              <a:chOff x="12076189" y="2389459"/>
              <a:chExt cx="5257143" cy="3504185"/>
            </a:xfrm>
          </p:grpSpPr>
          <p:pic>
            <p:nvPicPr>
              <p:cNvPr id="59" name="Object 52">
                <a:extLst>
                  <a:ext uri="{FF2B5EF4-FFF2-40B4-BE49-F238E27FC236}">
                    <a16:creationId xmlns:a16="http://schemas.microsoft.com/office/drawing/2014/main" id="{C6DB2C15-8573-F245-2570-26B5D2475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76189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58" name="Object 55">
              <a:extLst>
                <a:ext uri="{FF2B5EF4-FFF2-40B4-BE49-F238E27FC236}">
                  <a16:creationId xmlns:a16="http://schemas.microsoft.com/office/drawing/2014/main" id="{9DE427DE-6A8A-DAA3-3CC3-40E94FE68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5555" y="2262475"/>
              <a:ext cx="5257144" cy="3476189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2" name="Google Shape;462;p34">
            <a:extLst>
              <a:ext uri="{FF2B5EF4-FFF2-40B4-BE49-F238E27FC236}">
                <a16:creationId xmlns:a16="http://schemas.microsoft.com/office/drawing/2014/main" id="{D86D1913-5984-D5E3-1078-35D7C1CBFDE7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3.3 </a:t>
            </a:r>
            <a:r>
              <a:rPr lang="en-US" altLang="ko-KR" sz="4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Konlpy</a:t>
            </a: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선별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337;p30">
            <a:extLst>
              <a:ext uri="{FF2B5EF4-FFF2-40B4-BE49-F238E27FC236}">
                <a16:creationId xmlns:a16="http://schemas.microsoft.com/office/drawing/2014/main" id="{2ADBDA44-C28A-9390-2276-8783B2A1284F}"/>
              </a:ext>
            </a:extLst>
          </p:cNvPr>
          <p:cNvSpPr txBox="1"/>
          <p:nvPr/>
        </p:nvSpPr>
        <p:spPr>
          <a:xfrm>
            <a:off x="1090748" y="1997319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다양한 형태소 분석기 성능 비교와 선별 과정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F56AEDB-A546-FFDA-D712-037F4ED30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820" y="4673038"/>
            <a:ext cx="1231591" cy="6040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1111A6-38A0-2711-FBAD-FDB8A5881054}"/>
              </a:ext>
            </a:extLst>
          </p:cNvPr>
          <p:cNvGrpSpPr/>
          <p:nvPr/>
        </p:nvGrpSpPr>
        <p:grpSpPr>
          <a:xfrm>
            <a:off x="9981948" y="2775339"/>
            <a:ext cx="4828065" cy="2847616"/>
            <a:chOff x="7009471" y="1583404"/>
            <a:chExt cx="3945020" cy="21761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2057074-11A2-7993-2F17-BB158C577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9471" y="1583404"/>
              <a:ext cx="3945020" cy="2176127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C90A33D-0675-BD64-7800-0C585241C2A2}"/>
                </a:ext>
              </a:extLst>
            </p:cNvPr>
            <p:cNvSpPr/>
            <p:nvPr/>
          </p:nvSpPr>
          <p:spPr>
            <a:xfrm>
              <a:off x="7445030" y="1598796"/>
              <a:ext cx="1935825" cy="1870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4D5ABDC-DE2D-D82A-EE62-1DE7CCB9C49C}"/>
              </a:ext>
            </a:extLst>
          </p:cNvPr>
          <p:cNvSpPr txBox="1"/>
          <p:nvPr/>
        </p:nvSpPr>
        <p:spPr>
          <a:xfrm>
            <a:off x="3431604" y="3061072"/>
            <a:ext cx="5464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분리와 명사 추출 통일성을 위해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Kkma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또는 명사 단위 분리 시 음절 단위로 분리되는 문제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문장 분석 시 부적절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긴 수행 시간 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4010703-1F6C-A89E-39FE-D0573B3975E4}"/>
              </a:ext>
            </a:extLst>
          </p:cNvPr>
          <p:cNvGrpSpPr/>
          <p:nvPr/>
        </p:nvGrpSpPr>
        <p:grpSpPr>
          <a:xfrm>
            <a:off x="9571390" y="6032293"/>
            <a:ext cx="5808203" cy="3212878"/>
            <a:chOff x="11955556" y="6159271"/>
            <a:chExt cx="5377777" cy="3340316"/>
          </a:xfrm>
        </p:grpSpPr>
        <p:grpSp>
          <p:nvGrpSpPr>
            <p:cNvPr id="73" name="그룹 1001">
              <a:extLst>
                <a:ext uri="{FF2B5EF4-FFF2-40B4-BE49-F238E27FC236}">
                  <a16:creationId xmlns:a16="http://schemas.microsoft.com/office/drawing/2014/main" id="{9A3CC76B-EE06-E60F-06C0-B5F651928D2F}"/>
                </a:ext>
              </a:extLst>
            </p:cNvPr>
            <p:cNvGrpSpPr/>
            <p:nvPr/>
          </p:nvGrpSpPr>
          <p:grpSpPr>
            <a:xfrm>
              <a:off x="12076190" y="6314286"/>
              <a:ext cx="5257143" cy="3185301"/>
              <a:chOff x="12076190" y="6314286"/>
              <a:chExt cx="5257143" cy="3185301"/>
            </a:xfrm>
          </p:grpSpPr>
          <p:pic>
            <p:nvPicPr>
              <p:cNvPr id="76" name="Object 2">
                <a:extLst>
                  <a:ext uri="{FF2B5EF4-FFF2-40B4-BE49-F238E27FC236}">
                    <a16:creationId xmlns:a16="http://schemas.microsoft.com/office/drawing/2014/main" id="{81FC1B31-858C-FAE2-5A5B-F6159E6FA2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76190" y="6314286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74" name="그룹 1002">
              <a:extLst>
                <a:ext uri="{FF2B5EF4-FFF2-40B4-BE49-F238E27FC236}">
                  <a16:creationId xmlns:a16="http://schemas.microsoft.com/office/drawing/2014/main" id="{B901CB7C-B46F-8181-9CF7-F16B205B4BD4}"/>
                </a:ext>
              </a:extLst>
            </p:cNvPr>
            <p:cNvGrpSpPr/>
            <p:nvPr/>
          </p:nvGrpSpPr>
          <p:grpSpPr>
            <a:xfrm>
              <a:off x="11955556" y="6159271"/>
              <a:ext cx="5257143" cy="3212158"/>
              <a:chOff x="11955556" y="6159271"/>
              <a:chExt cx="5257143" cy="3212158"/>
            </a:xfrm>
          </p:grpSpPr>
          <p:pic>
            <p:nvPicPr>
              <p:cNvPr id="75" name="Object 5">
                <a:extLst>
                  <a:ext uri="{FF2B5EF4-FFF2-40B4-BE49-F238E27FC236}">
                    <a16:creationId xmlns:a16="http://schemas.microsoft.com/office/drawing/2014/main" id="{07B07FB2-5226-9F08-21DF-956FBB3C6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55556" y="6159271"/>
                <a:ext cx="5257143" cy="3212158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B5E5EBC-D577-E65A-0BEB-99A4CAB31457}"/>
              </a:ext>
            </a:extLst>
          </p:cNvPr>
          <p:cNvSpPr txBox="1"/>
          <p:nvPr/>
        </p:nvSpPr>
        <p:spPr>
          <a:xfrm>
            <a:off x="3547893" y="6612030"/>
            <a:ext cx="50306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명사 추출 형태소 분석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역사 데이터에 많이 출현하는 고유명사의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과도한 분절을 방지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029F89F2-A353-CC99-5AD5-E93D0B3E8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38" y="8025380"/>
            <a:ext cx="1751914" cy="57574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7BC194B5-35BE-4BEF-225B-27465E69DC7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59" y="7946227"/>
            <a:ext cx="568251" cy="71548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F6391B7-5403-C8E1-8B02-713597F0D5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152" y="7912998"/>
            <a:ext cx="1870152" cy="93507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4DAC077-CA12-3DFD-B0D5-0E3472391A12}"/>
              </a:ext>
            </a:extLst>
          </p:cNvPr>
          <p:cNvSpPr txBox="1"/>
          <p:nvPr/>
        </p:nvSpPr>
        <p:spPr>
          <a:xfrm>
            <a:off x="9833060" y="6576978"/>
            <a:ext cx="50604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문장 분리 모듈</a:t>
            </a:r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Kiwi</a:t>
            </a:r>
          </a:p>
          <a:p>
            <a:endParaRPr lang="en-US" altLang="ko-KR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구두점 단위로 분리하지 않아 한국어 문장 분리 정확성이 높음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932FC-A74D-FFA5-6547-90B12DDE2118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74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055A56A-72B0-1FCB-1FEC-FD7185FF3999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2060257D-BC00-49C2-3BC1-6F87C59C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FF2A284E-DC10-097F-B85A-E88DC55C7FD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7E6D2694-E529-235A-E234-AB627C1EA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40" name="그룹 16">
            <a:extLst>
              <a:ext uri="{FF2B5EF4-FFF2-40B4-BE49-F238E27FC236}">
                <a16:creationId xmlns:a16="http://schemas.microsoft.com/office/drawing/2014/main" id="{CB03A626-0047-A18A-D221-D7874E2DED61}"/>
              </a:ext>
            </a:extLst>
          </p:cNvPr>
          <p:cNvGrpSpPr/>
          <p:nvPr/>
        </p:nvGrpSpPr>
        <p:grpSpPr>
          <a:xfrm>
            <a:off x="1944031" y="3102241"/>
            <a:ext cx="6858000" cy="5739867"/>
            <a:chOff x="2198080" y="2540001"/>
            <a:chExt cx="6418197" cy="3769320"/>
          </a:xfrm>
        </p:grpSpPr>
        <p:pic>
          <p:nvPicPr>
            <p:cNvPr id="41" name="그림 17">
              <a:extLst>
                <a:ext uri="{FF2B5EF4-FFF2-40B4-BE49-F238E27FC236}">
                  <a16:creationId xmlns:a16="http://schemas.microsoft.com/office/drawing/2014/main" id="{CD5FF549-05B4-C7A1-5131-4BAB39FDA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198080" y="2540001"/>
              <a:ext cx="6418197" cy="3769320"/>
            </a:xfrm>
            <a:prstGeom prst="rect">
              <a:avLst/>
            </a:prstGeom>
          </p:spPr>
        </p:pic>
        <p:sp>
          <p:nvSpPr>
            <p:cNvPr id="42" name="직사각형 18">
              <a:extLst>
                <a:ext uri="{FF2B5EF4-FFF2-40B4-BE49-F238E27FC236}">
                  <a16:creationId xmlns:a16="http://schemas.microsoft.com/office/drawing/2014/main" id="{47628D4F-B6A1-8D56-6711-919008D4D0F9}"/>
                </a:ext>
              </a:extLst>
            </p:cNvPr>
            <p:cNvSpPr/>
            <p:nvPr/>
          </p:nvSpPr>
          <p:spPr>
            <a:xfrm>
              <a:off x="6012160" y="3799869"/>
              <a:ext cx="1224136" cy="23762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43" name="그림 22">
            <a:extLst>
              <a:ext uri="{FF2B5EF4-FFF2-40B4-BE49-F238E27FC236}">
                <a16:creationId xmlns:a16="http://schemas.microsoft.com/office/drawing/2014/main" id="{F8820903-B92A-28A2-44D8-AE7EDBDAB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85970" y="2870507"/>
            <a:ext cx="7342198" cy="5971601"/>
          </a:xfrm>
          <a:prstGeom prst="rect">
            <a:avLst/>
          </a:prstGeom>
        </p:spPr>
      </p:pic>
      <p:sp>
        <p:nvSpPr>
          <p:cNvPr id="51" name="Google Shape;462;p34">
            <a:extLst>
              <a:ext uri="{FF2B5EF4-FFF2-40B4-BE49-F238E27FC236}">
                <a16:creationId xmlns:a16="http://schemas.microsoft.com/office/drawing/2014/main" id="{2297DB57-8130-9375-731D-CDEE8B613E2B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3.3.1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선별 과정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Google Shape;337;p30">
            <a:extLst>
              <a:ext uri="{FF2B5EF4-FFF2-40B4-BE49-F238E27FC236}">
                <a16:creationId xmlns:a16="http://schemas.microsoft.com/office/drawing/2014/main" id="{51DE90EB-7F47-02CC-CBC0-0E9BDB235110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다양한 형태소 분석기 성능 비교와 선별 과정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D2BA42-5980-DB83-4647-4571732A33AA}"/>
              </a:ext>
            </a:extLst>
          </p:cNvPr>
          <p:cNvSpPr/>
          <p:nvPr/>
        </p:nvSpPr>
        <p:spPr>
          <a:xfrm>
            <a:off x="1690556" y="2737839"/>
            <a:ext cx="657726" cy="641684"/>
          </a:xfrm>
          <a:prstGeom prst="rect">
            <a:avLst/>
          </a:prstGeom>
          <a:solidFill>
            <a:srgbClr val="93BAFF"/>
          </a:solidFill>
          <a:ln>
            <a:solidFill>
              <a:srgbClr val="93B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6F6F9B9-99BF-5270-463D-D8B4CE33593E}"/>
              </a:ext>
            </a:extLst>
          </p:cNvPr>
          <p:cNvSpPr/>
          <p:nvPr/>
        </p:nvSpPr>
        <p:spPr>
          <a:xfrm>
            <a:off x="9157106" y="2737839"/>
            <a:ext cx="657726" cy="641684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59AD83-274E-8F2B-153E-2A5702DE7E32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16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10D07-B6FC-A31B-61AE-90564650C6EF}"/>
              </a:ext>
            </a:extLst>
          </p:cNvPr>
          <p:cNvSpPr txBox="1"/>
          <p:nvPr/>
        </p:nvSpPr>
        <p:spPr>
          <a:xfrm>
            <a:off x="1323747" y="4633027"/>
            <a:ext cx="2266279" cy="1323439"/>
          </a:xfrm>
          <a:prstGeom prst="rect">
            <a:avLst/>
          </a:prstGeom>
          <a:solidFill>
            <a:srgbClr val="C7DBFF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데이터 셋 구축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과정에서 고유명사 및 명사 추출 시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음절 단위 분리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668F76F-6563-E179-4713-FCAF8E07826A}"/>
              </a:ext>
            </a:extLst>
          </p:cNvPr>
          <p:cNvGrpSpPr/>
          <p:nvPr/>
        </p:nvGrpSpPr>
        <p:grpSpPr>
          <a:xfrm>
            <a:off x="9128976" y="3703098"/>
            <a:ext cx="1426325" cy="1540310"/>
            <a:chOff x="8604276" y="4002974"/>
            <a:chExt cx="1394690" cy="1264351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97A23AA-5848-20AE-ACA7-8E7240A2B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8604276" y="4002974"/>
              <a:ext cx="1394690" cy="1264351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5B4FCAB-ED08-B1FC-2A0C-65A106371FBF}"/>
                </a:ext>
              </a:extLst>
            </p:cNvPr>
            <p:cNvSpPr/>
            <p:nvPr/>
          </p:nvSpPr>
          <p:spPr>
            <a:xfrm>
              <a:off x="8610946" y="4025545"/>
              <a:ext cx="975749" cy="5312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40C1BF-9E5F-E2DB-2CBC-3F4019FBACBF}"/>
              </a:ext>
            </a:extLst>
          </p:cNvPr>
          <p:cNvGrpSpPr/>
          <p:nvPr/>
        </p:nvGrpSpPr>
        <p:grpSpPr>
          <a:xfrm>
            <a:off x="4961941" y="3868108"/>
            <a:ext cx="3938256" cy="2583492"/>
            <a:chOff x="3396210" y="3152489"/>
            <a:chExt cx="5819992" cy="201461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0F08167-0A43-AA4C-6C8F-F5F74954B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96210" y="3152489"/>
              <a:ext cx="5819992" cy="2014612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F56093E-9576-14B5-27C8-1BF83F386F17}"/>
                </a:ext>
              </a:extLst>
            </p:cNvPr>
            <p:cNvSpPr/>
            <p:nvPr/>
          </p:nvSpPr>
          <p:spPr>
            <a:xfrm>
              <a:off x="7558602" y="3737941"/>
              <a:ext cx="642423" cy="20336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22271B-90EB-5B87-09FE-0CAF4E5F4167}"/>
                </a:ext>
              </a:extLst>
            </p:cNvPr>
            <p:cNvSpPr/>
            <p:nvPr/>
          </p:nvSpPr>
          <p:spPr>
            <a:xfrm>
              <a:off x="6429374" y="4060835"/>
              <a:ext cx="2477583" cy="2719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B67596D-FCE0-A3FC-FBA0-824FF910EC72}"/>
              </a:ext>
            </a:extLst>
          </p:cNvPr>
          <p:cNvGrpSpPr/>
          <p:nvPr/>
        </p:nvGrpSpPr>
        <p:grpSpPr>
          <a:xfrm>
            <a:off x="9128975" y="5257001"/>
            <a:ext cx="1426325" cy="1551624"/>
            <a:chOff x="6830303" y="5267324"/>
            <a:chExt cx="1394690" cy="14502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9E1AD59-4D42-D802-FCB1-31DA0F7C3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830303" y="5267324"/>
              <a:ext cx="1394690" cy="1450299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6EF369-D016-C160-0474-53A7CD37FB85}"/>
                </a:ext>
              </a:extLst>
            </p:cNvPr>
            <p:cNvSpPr/>
            <p:nvPr/>
          </p:nvSpPr>
          <p:spPr>
            <a:xfrm>
              <a:off x="6860292" y="6282595"/>
              <a:ext cx="910620" cy="3707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386BDC-DA0F-85B5-1424-AA618F04CC80}"/>
              </a:ext>
            </a:extLst>
          </p:cNvPr>
          <p:cNvSpPr/>
          <p:nvPr/>
        </p:nvSpPr>
        <p:spPr>
          <a:xfrm>
            <a:off x="4752663" y="3550750"/>
            <a:ext cx="5849092" cy="3395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A2F6E108-4563-7201-CCA5-79FD7FAB0902}"/>
              </a:ext>
            </a:extLst>
          </p:cNvPr>
          <p:cNvSpPr/>
          <p:nvPr/>
        </p:nvSpPr>
        <p:spPr>
          <a:xfrm>
            <a:off x="7291319" y="7094893"/>
            <a:ext cx="683022" cy="67353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5" name="TextBox 15">
            <a:extLst>
              <a:ext uri="{FF2B5EF4-FFF2-40B4-BE49-F238E27FC236}">
                <a16:creationId xmlns:a16="http://schemas.microsoft.com/office/drawing/2014/main" id="{1FF57264-D23C-DF1C-6AE5-B413B2685A04}"/>
              </a:ext>
            </a:extLst>
          </p:cNvPr>
          <p:cNvSpPr txBox="1"/>
          <p:nvPr/>
        </p:nvSpPr>
        <p:spPr>
          <a:xfrm>
            <a:off x="1855681" y="3447418"/>
            <a:ext cx="11953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Kkma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Google Shape;462;p34">
            <a:extLst>
              <a:ext uri="{FF2B5EF4-FFF2-40B4-BE49-F238E27FC236}">
                <a16:creationId xmlns:a16="http://schemas.microsoft.com/office/drawing/2014/main" id="{C47A9562-1295-C47E-1B39-7E496F09B5B4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3.3.2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형태소 분석기 문제점 해결 과정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AA2AB35-7B89-310A-6BB7-F2D7CA0B4E2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66999F0E-AFE7-F331-1C37-A12A9A91A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22EDD44-1D8A-6621-A4F7-2867FAC56A04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B89B310D-EE6E-C5A0-2380-EF6F1B7A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0AC9CA-A065-1177-865A-995C5BB2548E}"/>
              </a:ext>
            </a:extLst>
          </p:cNvPr>
          <p:cNvSpPr/>
          <p:nvPr/>
        </p:nvSpPr>
        <p:spPr>
          <a:xfrm>
            <a:off x="5887233" y="8017911"/>
            <a:ext cx="3804278" cy="663038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1DDF5168-3435-361C-2C45-766A0514DA3F}"/>
              </a:ext>
            </a:extLst>
          </p:cNvPr>
          <p:cNvSpPr txBox="1"/>
          <p:nvPr/>
        </p:nvSpPr>
        <p:spPr>
          <a:xfrm>
            <a:off x="6088502" y="8138910"/>
            <a:ext cx="3603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정확도가 낮아지는 문제로 직결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71EDC09-FFEF-291F-1786-4B0C56B6A9B5}"/>
              </a:ext>
            </a:extLst>
          </p:cNvPr>
          <p:cNvSpPr/>
          <p:nvPr/>
        </p:nvSpPr>
        <p:spPr>
          <a:xfrm>
            <a:off x="2381521" y="4025534"/>
            <a:ext cx="143624" cy="447719"/>
          </a:xfrm>
          <a:prstGeom prst="down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47813-36DF-9509-FAA8-7679E1EBC91E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9848E2C-20BE-0DC3-799A-53E1ACA98E15}"/>
              </a:ext>
            </a:extLst>
          </p:cNvPr>
          <p:cNvSpPr/>
          <p:nvPr/>
        </p:nvSpPr>
        <p:spPr>
          <a:xfrm rot="16200000">
            <a:off x="10901311" y="4536959"/>
            <a:ext cx="801641" cy="116665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2717FC-FC7F-CD25-2F58-20F0597A7C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666"/>
          <a:stretch/>
        </p:blipFill>
        <p:spPr>
          <a:xfrm>
            <a:off x="12850591" y="5560178"/>
            <a:ext cx="3329209" cy="14369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A10AF-DAA9-B329-454B-0AC27DE715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45"/>
          <a:stretch/>
        </p:blipFill>
        <p:spPr>
          <a:xfrm>
            <a:off x="12203362" y="2733610"/>
            <a:ext cx="4865845" cy="2719185"/>
          </a:xfrm>
          <a:prstGeom prst="rect">
            <a:avLst/>
          </a:prstGeom>
        </p:spPr>
      </p:pic>
      <p:sp>
        <p:nvSpPr>
          <p:cNvPr id="37" name="TextBox 15">
            <a:extLst>
              <a:ext uri="{FF2B5EF4-FFF2-40B4-BE49-F238E27FC236}">
                <a16:creationId xmlns:a16="http://schemas.microsoft.com/office/drawing/2014/main" id="{09805408-D53D-AECD-B0E9-89CC58C6FBA9}"/>
              </a:ext>
            </a:extLst>
          </p:cNvPr>
          <p:cNvSpPr txBox="1"/>
          <p:nvPr/>
        </p:nvSpPr>
        <p:spPr>
          <a:xfrm>
            <a:off x="10435756" y="4939132"/>
            <a:ext cx="1594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Hannanum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BDC5D14-16C3-D961-4233-BB7BAEBB5C28}"/>
              </a:ext>
            </a:extLst>
          </p:cNvPr>
          <p:cNvSpPr/>
          <p:nvPr/>
        </p:nvSpPr>
        <p:spPr>
          <a:xfrm rot="16200000">
            <a:off x="3843401" y="4840210"/>
            <a:ext cx="693987" cy="7632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9DEBE-EEC5-BACE-AD5D-44FC37D88823}"/>
              </a:ext>
            </a:extLst>
          </p:cNvPr>
          <p:cNvSpPr/>
          <p:nvPr/>
        </p:nvSpPr>
        <p:spPr>
          <a:xfrm>
            <a:off x="12905702" y="5605671"/>
            <a:ext cx="1049933" cy="1334684"/>
          </a:xfrm>
          <a:prstGeom prst="rect">
            <a:avLst/>
          </a:prstGeom>
          <a:solidFill>
            <a:srgbClr val="FF0000">
              <a:alpha val="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A3660F1-46A4-FB0F-95CB-004E79CAF1D6}"/>
              </a:ext>
            </a:extLst>
          </p:cNvPr>
          <p:cNvSpPr/>
          <p:nvPr/>
        </p:nvSpPr>
        <p:spPr>
          <a:xfrm>
            <a:off x="12002679" y="2629193"/>
            <a:ext cx="5239937" cy="44594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A2F00366-6F58-CB55-3FA7-D683DD1A5D7A}"/>
              </a:ext>
            </a:extLst>
          </p:cNvPr>
          <p:cNvSpPr/>
          <p:nvPr/>
        </p:nvSpPr>
        <p:spPr>
          <a:xfrm>
            <a:off x="14362993" y="7248770"/>
            <a:ext cx="683022" cy="61346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DA424C-6E09-8B26-65FB-E3B28C8E36E3}"/>
              </a:ext>
            </a:extLst>
          </p:cNvPr>
          <p:cNvSpPr/>
          <p:nvPr/>
        </p:nvSpPr>
        <p:spPr>
          <a:xfrm>
            <a:off x="12712700" y="8040134"/>
            <a:ext cx="4053258" cy="64751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34">
            <a:extLst>
              <a:ext uri="{FF2B5EF4-FFF2-40B4-BE49-F238E27FC236}">
                <a16:creationId xmlns:a16="http://schemas.microsoft.com/office/drawing/2014/main" id="{03841B95-71EF-1035-7051-4D1370A23858}"/>
              </a:ext>
            </a:extLst>
          </p:cNvPr>
          <p:cNvSpPr txBox="1"/>
          <p:nvPr/>
        </p:nvSpPr>
        <p:spPr>
          <a:xfrm>
            <a:off x="12834347" y="8156074"/>
            <a:ext cx="3931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스퀘어"/>
                <a:ea typeface="나눔스퀘어"/>
              </a:rPr>
              <a:t>고유명사 음절 단위 분리 문제 해결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2" name="Google Shape;337;p30">
            <a:extLst>
              <a:ext uri="{FF2B5EF4-FFF2-40B4-BE49-F238E27FC236}">
                <a16:creationId xmlns:a16="http://schemas.microsoft.com/office/drawing/2014/main" id="{8FAA94FD-D397-B6D4-0D26-71CCC0F5CF8E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형태소 분석기 관련 문제점과 해결 과정</a:t>
            </a:r>
          </a:p>
        </p:txBody>
      </p:sp>
    </p:spTree>
    <p:extLst>
      <p:ext uri="{BB962C8B-B14F-4D97-AF65-F5344CB8AC3E}">
        <p14:creationId xmlns:p14="http://schemas.microsoft.com/office/powerpoint/2010/main" val="120009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C9613C36-091B-6345-0B96-41720A2675B4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35775EA2-6AC9-7D9B-6112-3D159F02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51252487-043A-711F-4986-1116DBEFC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99C31B30-2F73-C9BD-4FF1-BFE7525B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E9A39BC-9B40-3FD4-7451-D3249334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850" y="2608599"/>
            <a:ext cx="8238934" cy="6457878"/>
          </a:xfrm>
          <a:prstGeom prst="rect">
            <a:avLst/>
          </a:prstGeom>
        </p:spPr>
      </p:pic>
      <p:sp>
        <p:nvSpPr>
          <p:cNvPr id="81" name="Google Shape;462;p34">
            <a:extLst>
              <a:ext uri="{FF2B5EF4-FFF2-40B4-BE49-F238E27FC236}">
                <a16:creationId xmlns:a16="http://schemas.microsoft.com/office/drawing/2014/main" id="{834485F8-A2A3-A7EC-843B-8F24082A7AED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3.4 Retrieval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에서의 자연어 처리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4" name="Google Shape;461;p34">
            <a:extLst>
              <a:ext uri="{FF2B5EF4-FFF2-40B4-BE49-F238E27FC236}">
                <a16:creationId xmlns:a16="http://schemas.microsoft.com/office/drawing/2014/main" id="{4C5E47DD-3054-4F78-B137-FF0E8BD9F7F7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0EB474-FD3B-EDC2-561E-390D6B61F836}"/>
              </a:ext>
            </a:extLst>
          </p:cNvPr>
          <p:cNvSpPr txBox="1"/>
          <p:nvPr/>
        </p:nvSpPr>
        <p:spPr>
          <a:xfrm>
            <a:off x="1815496" y="4163636"/>
            <a:ext cx="2435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문서화를 위한 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단위 분리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색인을 위한 명사 추출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불용어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6C7426-B5EA-855F-C62B-165C0606AC40}"/>
              </a:ext>
            </a:extLst>
          </p:cNvPr>
          <p:cNvSpPr txBox="1"/>
          <p:nvPr/>
        </p:nvSpPr>
        <p:spPr>
          <a:xfrm>
            <a:off x="4963567" y="4309730"/>
            <a:ext cx="3009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시 입력 쿼리 분석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문서와 질문 유사도 비교 위한 알고리즘 적용 시 명사 추출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00B0513-861A-5518-B6B1-C23F9289C41C}"/>
              </a:ext>
            </a:extLst>
          </p:cNvPr>
          <p:cNvSpPr/>
          <p:nvPr/>
        </p:nvSpPr>
        <p:spPr>
          <a:xfrm>
            <a:off x="1587500" y="3741360"/>
            <a:ext cx="2931072" cy="23828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각형 8">
            <a:extLst>
              <a:ext uri="{FF2B5EF4-FFF2-40B4-BE49-F238E27FC236}">
                <a16:creationId xmlns:a16="http://schemas.microsoft.com/office/drawing/2014/main" id="{5D3D0D1F-673C-B620-26DB-4176FE563973}"/>
              </a:ext>
            </a:extLst>
          </p:cNvPr>
          <p:cNvSpPr/>
          <p:nvPr/>
        </p:nvSpPr>
        <p:spPr>
          <a:xfrm>
            <a:off x="2093925" y="3487474"/>
            <a:ext cx="2095026" cy="507772"/>
          </a:xfrm>
          <a:prstGeom prst="homePlate">
            <a:avLst/>
          </a:prstGeom>
          <a:solidFill>
            <a:srgbClr val="3F64C7"/>
          </a:solidFill>
          <a:ln w="12700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셋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7B7B086-FAA2-606A-03FE-019255604C41}"/>
              </a:ext>
            </a:extLst>
          </p:cNvPr>
          <p:cNvSpPr/>
          <p:nvPr/>
        </p:nvSpPr>
        <p:spPr>
          <a:xfrm>
            <a:off x="4848508" y="3741360"/>
            <a:ext cx="3239552" cy="23828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화살표: 갈매기형 수장 89">
            <a:extLst>
              <a:ext uri="{FF2B5EF4-FFF2-40B4-BE49-F238E27FC236}">
                <a16:creationId xmlns:a16="http://schemas.microsoft.com/office/drawing/2014/main" id="{C1B67423-9B46-5594-5822-734F4EE529B1}"/>
              </a:ext>
            </a:extLst>
          </p:cNvPr>
          <p:cNvSpPr/>
          <p:nvPr/>
        </p:nvSpPr>
        <p:spPr>
          <a:xfrm>
            <a:off x="5056997" y="3492191"/>
            <a:ext cx="2822574" cy="503055"/>
          </a:xfrm>
          <a:prstGeom prst="chevron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검색과 알고리즘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77A4E5-41F2-697B-0FA0-37407D23940B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EC5CAD-F346-FDA1-8368-F083A1C32C86}"/>
              </a:ext>
            </a:extLst>
          </p:cNvPr>
          <p:cNvSpPr/>
          <p:nvPr/>
        </p:nvSpPr>
        <p:spPr>
          <a:xfrm>
            <a:off x="8643790" y="2580420"/>
            <a:ext cx="8260578" cy="6588980"/>
          </a:xfrm>
          <a:prstGeom prst="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337;p30">
            <a:extLst>
              <a:ext uri="{FF2B5EF4-FFF2-40B4-BE49-F238E27FC236}">
                <a16:creationId xmlns:a16="http://schemas.microsoft.com/office/drawing/2014/main" id="{8FEB0E7E-4F02-CAD1-78B1-85A052994074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자연어 처리가 필요한 단계별 형태소 분석기 적용</a:t>
            </a:r>
          </a:p>
        </p:txBody>
      </p:sp>
    </p:spTree>
    <p:extLst>
      <p:ext uri="{BB962C8B-B14F-4D97-AF65-F5344CB8AC3E}">
        <p14:creationId xmlns:p14="http://schemas.microsoft.com/office/powerpoint/2010/main" val="2596737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3B339D0-E7C7-3CFC-0347-ADC5824AF14A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CCB5F6F1-C539-2F3B-B8BE-E0E70C20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1791FBE7-F100-A425-EE60-FD4BCDA6948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AE28A0B2-4BAC-0B73-F907-2A727A9D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F32E68B-31B3-8608-FE6C-65C981292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10119790" y="4984451"/>
            <a:ext cx="6313800" cy="25580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E1E16D5-058C-8748-A85E-CF400CBD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90" y="7939533"/>
            <a:ext cx="6313799" cy="12745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8121A1-AC1A-6FE1-33D2-5F15C0CED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790" y="2491491"/>
            <a:ext cx="6450756" cy="20814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4E50B6-CB47-9DCB-AF84-9E3D9775700A}"/>
              </a:ext>
            </a:extLst>
          </p:cNvPr>
          <p:cNvSpPr txBox="1"/>
          <p:nvPr/>
        </p:nvSpPr>
        <p:spPr>
          <a:xfrm>
            <a:off x="1478061" y="5627237"/>
            <a:ext cx="325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쿼리에서 추출한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명사가 있는 문서들 반환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9C0AAE-D4C2-2B44-7F4A-8E0224505647}"/>
              </a:ext>
            </a:extLst>
          </p:cNvPr>
          <p:cNvSpPr txBox="1"/>
          <p:nvPr/>
        </p:nvSpPr>
        <p:spPr>
          <a:xfrm>
            <a:off x="1360125" y="7912998"/>
            <a:ext cx="3587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알고리즘 적용을 통해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쿼리와 함께 제일 유사도가 높은 문서를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reading server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로 송신</a:t>
            </a:r>
          </a:p>
        </p:txBody>
      </p:sp>
      <p:sp>
        <p:nvSpPr>
          <p:cNvPr id="40" name="오른쪽 화살표 12">
            <a:extLst>
              <a:ext uri="{FF2B5EF4-FFF2-40B4-BE49-F238E27FC236}">
                <a16:creationId xmlns:a16="http://schemas.microsoft.com/office/drawing/2014/main" id="{6B977FA6-E828-525F-2F8B-17B88747800E}"/>
              </a:ext>
            </a:extLst>
          </p:cNvPr>
          <p:cNvSpPr/>
          <p:nvPr/>
        </p:nvSpPr>
        <p:spPr>
          <a:xfrm rot="5400000">
            <a:off x="2805822" y="4429462"/>
            <a:ext cx="584111" cy="51390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오른쪽 화살표 23">
            <a:extLst>
              <a:ext uri="{FF2B5EF4-FFF2-40B4-BE49-F238E27FC236}">
                <a16:creationId xmlns:a16="http://schemas.microsoft.com/office/drawing/2014/main" id="{DA82E2C3-07FE-1F94-B927-59F8F7C6B1A8}"/>
              </a:ext>
            </a:extLst>
          </p:cNvPr>
          <p:cNvSpPr/>
          <p:nvPr/>
        </p:nvSpPr>
        <p:spPr>
          <a:xfrm rot="5400000">
            <a:off x="2773378" y="6848059"/>
            <a:ext cx="610896" cy="552003"/>
          </a:xfrm>
          <a:prstGeom prst="rightArrow">
            <a:avLst/>
          </a:prstGeom>
          <a:solidFill>
            <a:srgbClr val="19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F9577E-1C08-02CD-16BF-49E7A231B74A}"/>
              </a:ext>
            </a:extLst>
          </p:cNvPr>
          <p:cNvSpPr txBox="1"/>
          <p:nvPr/>
        </p:nvSpPr>
        <p:spPr>
          <a:xfrm>
            <a:off x="1952805" y="3496122"/>
            <a:ext cx="2310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질문 입력과 검색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35AB514-3115-EC3C-9CF3-EF3D5DDD3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26" y="3013473"/>
            <a:ext cx="4068773" cy="168500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2E8E78B-0AF6-5D2D-673C-C931493DE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93" y="5960835"/>
            <a:ext cx="3955106" cy="40027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ABD6D3D-577E-6C92-7256-914B7F476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54" y="8287040"/>
            <a:ext cx="4083946" cy="417420"/>
          </a:xfrm>
          <a:prstGeom prst="rect">
            <a:avLst/>
          </a:prstGeom>
        </p:spPr>
      </p:pic>
      <p:sp>
        <p:nvSpPr>
          <p:cNvPr id="54" name="Google Shape;462;p34">
            <a:extLst>
              <a:ext uri="{FF2B5EF4-FFF2-40B4-BE49-F238E27FC236}">
                <a16:creationId xmlns:a16="http://schemas.microsoft.com/office/drawing/2014/main" id="{012F0FB5-82FC-87E3-C37B-EAE959E89D22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3.4 Retrieval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수행 과정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Google Shape;461;p34">
            <a:extLst>
              <a:ext uri="{FF2B5EF4-FFF2-40B4-BE49-F238E27FC236}">
                <a16:creationId xmlns:a16="http://schemas.microsoft.com/office/drawing/2014/main" id="{0A496F8A-28B6-02E8-0EF0-4A92965BC42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13C37D-ADD7-F86E-C914-141E028DCF83}"/>
              </a:ext>
            </a:extLst>
          </p:cNvPr>
          <p:cNvSpPr txBox="1"/>
          <p:nvPr/>
        </p:nvSpPr>
        <p:spPr>
          <a:xfrm>
            <a:off x="13867824" y="2580420"/>
            <a:ext cx="264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입력 쿼리와 형태소가 겹치는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문서를 반환하는 함수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9D808-775B-2109-47A0-EEF7395A2CCC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Google Shape;337;p30">
            <a:extLst>
              <a:ext uri="{FF2B5EF4-FFF2-40B4-BE49-F238E27FC236}">
                <a16:creationId xmlns:a16="http://schemas.microsoft.com/office/drawing/2014/main" id="{A98A082B-F0D0-638D-18DF-BD65E577E0FF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API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구현 전 실제 진행 과정 개발 환경에서 데모 진행</a:t>
            </a:r>
          </a:p>
        </p:txBody>
      </p:sp>
    </p:spTree>
    <p:extLst>
      <p:ext uri="{BB962C8B-B14F-4D97-AF65-F5344CB8AC3E}">
        <p14:creationId xmlns:p14="http://schemas.microsoft.com/office/powerpoint/2010/main" val="26877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818EEAFD-5283-867D-BF12-D653D7463F86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DE97AB0-C3E1-A446-220A-CBCC8B999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6133528C-1A32-4F51-1007-E1CC039139A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7E64507B-C02D-BAFB-848B-A41D50061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4" name="Google Shape;462;p34">
            <a:extLst>
              <a:ext uri="{FF2B5EF4-FFF2-40B4-BE49-F238E27FC236}">
                <a16:creationId xmlns:a16="http://schemas.microsoft.com/office/drawing/2014/main" id="{0E134C85-8F9B-F1F6-E30B-4B3E3D060DC4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3.5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 선정 과정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CDB0AE5-1724-52C2-B32A-68BC8B1A46ED}"/>
              </a:ext>
            </a:extLst>
          </p:cNvPr>
          <p:cNvGrpSpPr/>
          <p:nvPr/>
        </p:nvGrpSpPr>
        <p:grpSpPr>
          <a:xfrm>
            <a:off x="11679294" y="5953544"/>
            <a:ext cx="5377777" cy="2900569"/>
            <a:chOff x="11955556" y="6159271"/>
            <a:chExt cx="5377777" cy="3340316"/>
          </a:xfrm>
        </p:grpSpPr>
        <p:grpSp>
          <p:nvGrpSpPr>
            <p:cNvPr id="65" name="그룹 1001">
              <a:extLst>
                <a:ext uri="{FF2B5EF4-FFF2-40B4-BE49-F238E27FC236}">
                  <a16:creationId xmlns:a16="http://schemas.microsoft.com/office/drawing/2014/main" id="{1C3CA363-279E-DAD2-ED36-DAC5E861FCB6}"/>
                </a:ext>
              </a:extLst>
            </p:cNvPr>
            <p:cNvGrpSpPr/>
            <p:nvPr/>
          </p:nvGrpSpPr>
          <p:grpSpPr>
            <a:xfrm>
              <a:off x="12076190" y="6314286"/>
              <a:ext cx="5257143" cy="3185301"/>
              <a:chOff x="12076190" y="6314286"/>
              <a:chExt cx="5257143" cy="3185301"/>
            </a:xfrm>
          </p:grpSpPr>
          <p:pic>
            <p:nvPicPr>
              <p:cNvPr id="68" name="Object 2">
                <a:extLst>
                  <a:ext uri="{FF2B5EF4-FFF2-40B4-BE49-F238E27FC236}">
                    <a16:creationId xmlns:a16="http://schemas.microsoft.com/office/drawing/2014/main" id="{BECC0C04-44E9-37DB-1FF7-F3E702412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076190" y="6314286"/>
                <a:ext cx="5257143" cy="3185301"/>
              </a:xfrm>
              <a:prstGeom prst="rect">
                <a:avLst/>
              </a:prstGeom>
            </p:spPr>
          </p:pic>
        </p:grpSp>
        <p:grpSp>
          <p:nvGrpSpPr>
            <p:cNvPr id="66" name="그룹 1002">
              <a:extLst>
                <a:ext uri="{FF2B5EF4-FFF2-40B4-BE49-F238E27FC236}">
                  <a16:creationId xmlns:a16="http://schemas.microsoft.com/office/drawing/2014/main" id="{7D3C1DE7-23F8-50CE-DCDE-6764F88860A5}"/>
                </a:ext>
              </a:extLst>
            </p:cNvPr>
            <p:cNvGrpSpPr/>
            <p:nvPr/>
          </p:nvGrpSpPr>
          <p:grpSpPr>
            <a:xfrm>
              <a:off x="11955556" y="6159271"/>
              <a:ext cx="5257143" cy="3212158"/>
              <a:chOff x="11955556" y="6159271"/>
              <a:chExt cx="5257143" cy="3212158"/>
            </a:xfrm>
          </p:grpSpPr>
          <p:pic>
            <p:nvPicPr>
              <p:cNvPr id="67" name="Object 5">
                <a:extLst>
                  <a:ext uri="{FF2B5EF4-FFF2-40B4-BE49-F238E27FC236}">
                    <a16:creationId xmlns:a16="http://schemas.microsoft.com/office/drawing/2014/main" id="{376B503A-D116-CF07-4F4D-25467F351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55556" y="6159271"/>
                <a:ext cx="5257143" cy="3212158"/>
              </a:xfrm>
              <a:prstGeom prst="rect">
                <a:avLst/>
              </a:prstGeom>
            </p:spPr>
          </p:pic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2F8947B-9674-9BE2-ECE9-D03771C84547}"/>
              </a:ext>
            </a:extLst>
          </p:cNvPr>
          <p:cNvGrpSpPr/>
          <p:nvPr/>
        </p:nvGrpSpPr>
        <p:grpSpPr>
          <a:xfrm>
            <a:off x="6340746" y="2919592"/>
            <a:ext cx="5076453" cy="2739711"/>
            <a:chOff x="1255992" y="2229661"/>
            <a:chExt cx="5076453" cy="3240697"/>
          </a:xfrm>
        </p:grpSpPr>
        <p:grpSp>
          <p:nvGrpSpPr>
            <p:cNvPr id="70" name="그룹 1003">
              <a:extLst>
                <a:ext uri="{FF2B5EF4-FFF2-40B4-BE49-F238E27FC236}">
                  <a16:creationId xmlns:a16="http://schemas.microsoft.com/office/drawing/2014/main" id="{F5E580FD-E87F-88A7-979E-08B0FD841690}"/>
                </a:ext>
              </a:extLst>
            </p:cNvPr>
            <p:cNvGrpSpPr/>
            <p:nvPr/>
          </p:nvGrpSpPr>
          <p:grpSpPr>
            <a:xfrm>
              <a:off x="1389840" y="2323880"/>
              <a:ext cx="4942605" cy="3146478"/>
              <a:chOff x="1084666" y="2343048"/>
              <a:chExt cx="5257143" cy="7156539"/>
            </a:xfrm>
          </p:grpSpPr>
          <p:pic>
            <p:nvPicPr>
              <p:cNvPr id="73" name="Object 8">
                <a:extLst>
                  <a:ext uri="{FF2B5EF4-FFF2-40B4-BE49-F238E27FC236}">
                    <a16:creationId xmlns:a16="http://schemas.microsoft.com/office/drawing/2014/main" id="{043A7691-540D-ED53-195B-80DACADC3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71" name="그룹 1006">
              <a:extLst>
                <a:ext uri="{FF2B5EF4-FFF2-40B4-BE49-F238E27FC236}">
                  <a16:creationId xmlns:a16="http://schemas.microsoft.com/office/drawing/2014/main" id="{0A63B181-0B85-8F33-A447-A84BBB591F0C}"/>
                </a:ext>
              </a:extLst>
            </p:cNvPr>
            <p:cNvGrpSpPr/>
            <p:nvPr/>
          </p:nvGrpSpPr>
          <p:grpSpPr>
            <a:xfrm>
              <a:off x="1255992" y="2229661"/>
              <a:ext cx="4942605" cy="3118803"/>
              <a:chOff x="950818" y="2262475"/>
              <a:chExt cx="5257143" cy="7093595"/>
            </a:xfrm>
          </p:grpSpPr>
          <p:pic>
            <p:nvPicPr>
              <p:cNvPr id="72" name="Object 20">
                <a:extLst>
                  <a:ext uri="{FF2B5EF4-FFF2-40B4-BE49-F238E27FC236}">
                    <a16:creationId xmlns:a16="http://schemas.microsoft.com/office/drawing/2014/main" id="{11F6F944-633B-4B62-23F7-870CE23FE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0818" y="2262475"/>
                <a:ext cx="5257143" cy="7093595"/>
              </a:xfrm>
              <a:prstGeom prst="rect">
                <a:avLst/>
              </a:prstGeom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E96DC6-179F-2412-3FF6-DBC5E1C97832}"/>
              </a:ext>
            </a:extLst>
          </p:cNvPr>
          <p:cNvGrpSpPr/>
          <p:nvPr/>
        </p:nvGrpSpPr>
        <p:grpSpPr>
          <a:xfrm>
            <a:off x="6283809" y="5896874"/>
            <a:ext cx="5076453" cy="2957240"/>
            <a:chOff x="11955556" y="2262475"/>
            <a:chExt cx="5377777" cy="3631169"/>
          </a:xfrm>
        </p:grpSpPr>
        <p:grpSp>
          <p:nvGrpSpPr>
            <p:cNvPr id="75" name="그룹 1015">
              <a:extLst>
                <a:ext uri="{FF2B5EF4-FFF2-40B4-BE49-F238E27FC236}">
                  <a16:creationId xmlns:a16="http://schemas.microsoft.com/office/drawing/2014/main" id="{F020DEDA-C8FE-F976-ABC3-84A5842A7D2B}"/>
                </a:ext>
              </a:extLst>
            </p:cNvPr>
            <p:cNvGrpSpPr/>
            <p:nvPr/>
          </p:nvGrpSpPr>
          <p:grpSpPr>
            <a:xfrm>
              <a:off x="12076190" y="2389459"/>
              <a:ext cx="5257143" cy="3504185"/>
              <a:chOff x="12076190" y="2389459"/>
              <a:chExt cx="5257143" cy="3504185"/>
            </a:xfrm>
          </p:grpSpPr>
          <p:pic>
            <p:nvPicPr>
              <p:cNvPr id="77" name="Object 52">
                <a:extLst>
                  <a:ext uri="{FF2B5EF4-FFF2-40B4-BE49-F238E27FC236}">
                    <a16:creationId xmlns:a16="http://schemas.microsoft.com/office/drawing/2014/main" id="{F8E9A1C7-7E28-0ACC-4144-086D5EE9A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76190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76" name="Object 55">
              <a:extLst>
                <a:ext uri="{FF2B5EF4-FFF2-40B4-BE49-F238E27FC236}">
                  <a16:creationId xmlns:a16="http://schemas.microsoft.com/office/drawing/2014/main" id="{52A5C8D4-3ADC-DA50-299A-7C518630A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E68DA9E9-BA3B-490E-9F6C-D65F1F925730}"/>
              </a:ext>
            </a:extLst>
          </p:cNvPr>
          <p:cNvGrpSpPr/>
          <p:nvPr/>
        </p:nvGrpSpPr>
        <p:grpSpPr>
          <a:xfrm>
            <a:off x="11679294" y="2905173"/>
            <a:ext cx="5257143" cy="2732227"/>
            <a:chOff x="6584409" y="2257336"/>
            <a:chExt cx="4972516" cy="3263659"/>
          </a:xfrm>
        </p:grpSpPr>
        <p:grpSp>
          <p:nvGrpSpPr>
            <p:cNvPr id="79" name="그룹 1003">
              <a:extLst>
                <a:ext uri="{FF2B5EF4-FFF2-40B4-BE49-F238E27FC236}">
                  <a16:creationId xmlns:a16="http://schemas.microsoft.com/office/drawing/2014/main" id="{F58A4ADB-9FDA-E06F-C8D5-B675FAA03EF5}"/>
                </a:ext>
              </a:extLst>
            </p:cNvPr>
            <p:cNvGrpSpPr/>
            <p:nvPr/>
          </p:nvGrpSpPr>
          <p:grpSpPr>
            <a:xfrm>
              <a:off x="6614320" y="2374517"/>
              <a:ext cx="4942605" cy="3146478"/>
              <a:chOff x="1084666" y="2343048"/>
              <a:chExt cx="5257143" cy="7156539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361D6C51-398C-751E-272B-AA4F96641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4666" y="2343048"/>
                <a:ext cx="5257143" cy="7156539"/>
              </a:xfrm>
              <a:prstGeom prst="rect">
                <a:avLst/>
              </a:prstGeom>
            </p:spPr>
          </p:pic>
        </p:grpSp>
        <p:grpSp>
          <p:nvGrpSpPr>
            <p:cNvPr id="80" name="그룹 1001">
              <a:extLst>
                <a:ext uri="{FF2B5EF4-FFF2-40B4-BE49-F238E27FC236}">
                  <a16:creationId xmlns:a16="http://schemas.microsoft.com/office/drawing/2014/main" id="{FA644AA2-92FE-C433-6D5C-3CAF7FF014A0}"/>
                </a:ext>
              </a:extLst>
            </p:cNvPr>
            <p:cNvGrpSpPr/>
            <p:nvPr/>
          </p:nvGrpSpPr>
          <p:grpSpPr>
            <a:xfrm>
              <a:off x="6584409" y="2257336"/>
              <a:ext cx="4805486" cy="3118804"/>
              <a:chOff x="0" y="5676615"/>
              <a:chExt cx="18285714" cy="4609099"/>
            </a:xfrm>
          </p:grpSpPr>
          <p:pic>
            <p:nvPicPr>
              <p:cNvPr id="81" name="Object 2">
                <a:extLst>
                  <a:ext uri="{FF2B5EF4-FFF2-40B4-BE49-F238E27FC236}">
                    <a16:creationId xmlns:a16="http://schemas.microsoft.com/office/drawing/2014/main" id="{33DCE09A-C79F-599C-31A3-268CDEF84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5676615"/>
                <a:ext cx="18285714" cy="4609099"/>
              </a:xfrm>
              <a:prstGeom prst="rect">
                <a:avLst/>
              </a:prstGeom>
            </p:spPr>
          </p:pic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ACEFA93-31ED-A6DF-6F3D-C8CF22DC11A5}"/>
              </a:ext>
            </a:extLst>
          </p:cNvPr>
          <p:cNvSpPr txBox="1"/>
          <p:nvPr/>
        </p:nvSpPr>
        <p:spPr>
          <a:xfrm>
            <a:off x="6406389" y="3860416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TF(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빈도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특정 값으로 수렴해 영향 ↓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AE5C67-8FEA-3519-5D4E-A85CBBB907C6}"/>
              </a:ext>
            </a:extLst>
          </p:cNvPr>
          <p:cNvSpPr txBox="1"/>
          <p:nvPr/>
        </p:nvSpPr>
        <p:spPr>
          <a:xfrm>
            <a:off x="12030481" y="3503057"/>
            <a:ext cx="4554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높아지면 검색 점수가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수렴해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IDF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영향 ↑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불용어가 검색 점수에 영향 ↓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FAE9F7-1D0A-E16F-59C4-F9720E8AD2C4}"/>
              </a:ext>
            </a:extLst>
          </p:cNvPr>
          <p:cNvSpPr txBox="1"/>
          <p:nvPr/>
        </p:nvSpPr>
        <p:spPr>
          <a:xfrm>
            <a:off x="6438834" y="6798042"/>
            <a:ext cx="474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평균 길이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(AVGDL)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계산에 사용하여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문서의 길이가 검색 점수에 영향 ↓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771688-F925-0741-B664-1ACC77D49756}"/>
              </a:ext>
            </a:extLst>
          </p:cNvPr>
          <p:cNvSpPr txBox="1"/>
          <p:nvPr/>
        </p:nvSpPr>
        <p:spPr>
          <a:xfrm>
            <a:off x="11814073" y="6564309"/>
            <a:ext cx="5019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쿼리와 문서의 유사도를 비교하는 알고리즘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TF-IDF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BM25,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코사인 유사도 분석까지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비교해 보았을 때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BM25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가장 성능이 좋아 사용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AC3EBF-A429-7962-A271-CA2A0AAB4BD3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F00694-7A08-E324-CEDD-3CC487F59B84}"/>
              </a:ext>
            </a:extLst>
          </p:cNvPr>
          <p:cNvSpPr/>
          <p:nvPr/>
        </p:nvSpPr>
        <p:spPr>
          <a:xfrm>
            <a:off x="1276422" y="2973387"/>
            <a:ext cx="4087368" cy="5800017"/>
          </a:xfrm>
          <a:prstGeom prst="rect">
            <a:avLst/>
          </a:prstGeom>
          <a:solidFill>
            <a:schemeClr val="bg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알고리즘</a:t>
            </a:r>
            <a:endParaRPr lang="en-US" altLang="ko-KR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기존 튜토리얼에서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TF-IDF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매커니즘 학습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지문을 직접 입력하고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답을 찾는 방식과 다름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(Open-domain QA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 비교 및 검증 결과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BM25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20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정답률이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더 높은 것을 확인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(TF-IDF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찾지 못한 </a:t>
            </a:r>
            <a:endParaRPr lang="en-US" altLang="ko-KR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질문에 대한 키워드를 찾아냄</a:t>
            </a:r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626A5C7B-DED1-2811-7AF2-A1FD77393FE2}"/>
              </a:ext>
            </a:extLst>
          </p:cNvPr>
          <p:cNvSpPr/>
          <p:nvPr/>
        </p:nvSpPr>
        <p:spPr>
          <a:xfrm rot="16200000">
            <a:off x="5584096" y="5137591"/>
            <a:ext cx="616893" cy="62871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Google Shape;337;p30">
            <a:extLst>
              <a:ext uri="{FF2B5EF4-FFF2-40B4-BE49-F238E27FC236}">
                <a16:creationId xmlns:a16="http://schemas.microsoft.com/office/drawing/2014/main" id="{B800FDE4-D97E-38AB-14C2-01088F78C39E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의 장점과 선정 이유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8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15FA04-7A00-06AF-B530-5BEEDB5281CB}"/>
              </a:ext>
            </a:extLst>
          </p:cNvPr>
          <p:cNvSpPr/>
          <p:nvPr/>
        </p:nvSpPr>
        <p:spPr>
          <a:xfrm>
            <a:off x="13124145" y="3809465"/>
            <a:ext cx="3946358" cy="41248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21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3.5.1 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알고리즘 비교 결과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CEB8B62-851C-7343-C6D3-DE001765CF51}"/>
              </a:ext>
            </a:extLst>
          </p:cNvPr>
          <p:cNvGrpSpPr/>
          <p:nvPr/>
        </p:nvGrpSpPr>
        <p:grpSpPr>
          <a:xfrm>
            <a:off x="1252728" y="2850767"/>
            <a:ext cx="10853797" cy="6293421"/>
            <a:chOff x="0" y="5676615"/>
            <a:chExt cx="18285714" cy="4609099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A565F0F-3D6A-70A6-8D4B-9D002878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sp>
        <p:nvSpPr>
          <p:cNvPr id="2" name="TextBox 1"/>
          <p:cNvSpPr txBox="1"/>
          <p:nvPr/>
        </p:nvSpPr>
        <p:spPr>
          <a:xfrm>
            <a:off x="1632992" y="3048584"/>
            <a:ext cx="8893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API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구현 전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1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차 테스트 진행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 Bold" panose="020B0600000101010101"/>
                <a:sym typeface="Arial"/>
              </a:rPr>
              <a:t>쿼리의 답이 되는 키워드를 포함하는 문서를 반환하는지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5" y="3451645"/>
            <a:ext cx="5971365" cy="350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5" y="6202405"/>
            <a:ext cx="8751343" cy="330061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75635" y="4730335"/>
            <a:ext cx="9497883" cy="1340341"/>
            <a:chOff x="2515775" y="4602365"/>
            <a:chExt cx="9481037" cy="939848"/>
          </a:xfrm>
        </p:grpSpPr>
        <p:grpSp>
          <p:nvGrpSpPr>
            <p:cNvPr id="23" name="그룹 22"/>
            <p:cNvGrpSpPr/>
            <p:nvPr/>
          </p:nvGrpSpPr>
          <p:grpSpPr>
            <a:xfrm>
              <a:off x="2515775" y="4602365"/>
              <a:ext cx="9481037" cy="939848"/>
              <a:chOff x="6868385" y="4380239"/>
              <a:chExt cx="9481037" cy="93984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8385" y="4380239"/>
                <a:ext cx="9481037" cy="939848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2034162" y="4885472"/>
                <a:ext cx="471185" cy="2315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  <a:sym typeface="Arial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1121740" y="5290530"/>
              <a:ext cx="875072" cy="23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BM25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781513" y="3917555"/>
            <a:ext cx="9578565" cy="888870"/>
            <a:chOff x="2515775" y="3948829"/>
            <a:chExt cx="9471917" cy="6413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775" y="3948829"/>
              <a:ext cx="9392133" cy="64138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855939" y="4331911"/>
              <a:ext cx="2131753" cy="224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나눔스퀘어 Bold" panose="020B0600000101010101"/>
                  <a:sym typeface="Arial"/>
                </a:rPr>
                <a:t>TF-IDF </a:t>
              </a:r>
              <a:r>
                <a:rPr kumimoji="0" lang="ko-KR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나눔스퀘어 Bold" panose="020B0600000101010101"/>
                  <a:sym typeface="Arial"/>
                </a:rPr>
                <a:t>코사인 유사도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769082" y="6660981"/>
            <a:ext cx="9872635" cy="969148"/>
            <a:chOff x="2509425" y="7459170"/>
            <a:chExt cx="9781331" cy="57525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425" y="7459170"/>
              <a:ext cx="9385782" cy="5752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0355631" y="7818264"/>
              <a:ext cx="1935125" cy="185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나눔스퀘어 Bold" panose="020B0600000101010101"/>
                  <a:sym typeface="Arial"/>
                </a:rPr>
                <a:t>TF-IDF </a:t>
              </a:r>
              <a:r>
                <a:rPr kumimoji="0" lang="ko-KR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나눔스퀘어 Bold" panose="020B0600000101010101"/>
                  <a:sym typeface="Arial"/>
                </a:rPr>
                <a:t>코사인 유사도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769083" y="7630128"/>
            <a:ext cx="9473394" cy="1202714"/>
            <a:chOff x="2515776" y="8053819"/>
            <a:chExt cx="9260765" cy="711237"/>
          </a:xfrm>
        </p:grpSpPr>
        <p:grpSp>
          <p:nvGrpSpPr>
            <p:cNvPr id="26" name="그룹 25"/>
            <p:cNvGrpSpPr/>
            <p:nvPr/>
          </p:nvGrpSpPr>
          <p:grpSpPr>
            <a:xfrm>
              <a:off x="2515776" y="8053819"/>
              <a:ext cx="9260765" cy="711237"/>
              <a:chOff x="7764922" y="7994907"/>
              <a:chExt cx="9260765" cy="711237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4922" y="7994907"/>
                <a:ext cx="9260765" cy="711237"/>
              </a:xfrm>
              <a:prstGeom prst="rect">
                <a:avLst/>
              </a:prstGeom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16362717" y="8301929"/>
                <a:ext cx="578580" cy="2082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  <a:sym typeface="Arial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0427815" y="8539806"/>
              <a:ext cx="685755" cy="19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sym typeface="Arial"/>
                </a:rPr>
                <a:t>BM25</a:t>
              </a: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033722" y="3217861"/>
            <a:ext cx="197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나눔스퀘어" panose="020B0600000101010101"/>
                <a:sym typeface="Arial"/>
              </a:rPr>
              <a:t>샘플 테스트 </a:t>
            </a:r>
            <a:r>
              <a:rPr lang="ko-KR" altLang="en-US" sz="2000" b="1" dirty="0">
                <a:ea typeface="나눔스퀘어" panose="020B0600000101010101"/>
              </a:rPr>
              <a:t>결과</a:t>
            </a: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나눔스퀘어" panose="020B0600000101010101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B20023-AB7A-9634-B148-573328CD1167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6C3655-76C1-01B2-8AE9-16E92DB99187}"/>
              </a:ext>
            </a:extLst>
          </p:cNvPr>
          <p:cNvSpPr/>
          <p:nvPr/>
        </p:nvSpPr>
        <p:spPr>
          <a:xfrm>
            <a:off x="11823065" y="5286526"/>
            <a:ext cx="1080420" cy="946263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64DFA358-2C3F-216B-A1A7-86AB8378C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00008"/>
              </p:ext>
            </p:extLst>
          </p:nvPr>
        </p:nvGraphicFramePr>
        <p:xfrm>
          <a:off x="13380895" y="4123944"/>
          <a:ext cx="3453104" cy="158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552">
                  <a:extLst>
                    <a:ext uri="{9D8B030D-6E8A-4147-A177-3AD203B41FA5}">
                      <a16:colId xmlns:a16="http://schemas.microsoft.com/office/drawing/2014/main" val="3624531025"/>
                    </a:ext>
                  </a:extLst>
                </a:gridCol>
                <a:gridCol w="1726552">
                  <a:extLst>
                    <a:ext uri="{9D8B030D-6E8A-4147-A177-3AD203B41FA5}">
                      <a16:colId xmlns:a16="http://schemas.microsoft.com/office/drawing/2014/main" val="1871135397"/>
                    </a:ext>
                  </a:extLst>
                </a:gridCol>
              </a:tblGrid>
              <a:tr h="570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TF-IDF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적합성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BM25</a:t>
                      </a:r>
                    </a:p>
                    <a:p>
                      <a:pPr algn="ctr" latinLnBrk="1"/>
                      <a:r>
                        <a:rPr lang="ko-KR" altLang="en-US" sz="2000" dirty="0"/>
                        <a:t>적합성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9866"/>
                  </a:ext>
                </a:extLst>
              </a:tr>
              <a:tr h="886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50 %</a:t>
                      </a:r>
                      <a:endParaRPr lang="ko-KR" altLang="en-US" sz="2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60 %</a:t>
                      </a:r>
                      <a:endParaRPr lang="ko-KR" altLang="en-US" sz="2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401437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9CF218B8-2915-E286-A661-047A3FE79A72}"/>
              </a:ext>
            </a:extLst>
          </p:cNvPr>
          <p:cNvSpPr txBox="1"/>
          <p:nvPr/>
        </p:nvSpPr>
        <p:spPr>
          <a:xfrm>
            <a:off x="13124145" y="5972175"/>
            <a:ext cx="3866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a typeface="나눔스퀘어" panose="020B0600000101010101"/>
              </a:rPr>
              <a:t>위와 같은 비교 과정의 결과</a:t>
            </a:r>
            <a:endParaRPr lang="en-US" altLang="ko-KR" sz="2000" dirty="0">
              <a:ea typeface="나눔스퀘어" panose="020B0600000101010101"/>
            </a:endParaRPr>
          </a:p>
          <a:p>
            <a:pPr algn="ctr"/>
            <a:r>
              <a:rPr lang="ko-KR" altLang="en-US" sz="2000" dirty="0">
                <a:ea typeface="나눔스퀘어" panose="020B0600000101010101"/>
              </a:rPr>
              <a:t>→</a:t>
            </a:r>
            <a:r>
              <a:rPr lang="en-US" altLang="ko-KR" sz="2000" dirty="0">
                <a:ea typeface="나눔스퀘어" panose="020B0600000101010101"/>
              </a:rPr>
              <a:t> BM25</a:t>
            </a:r>
            <a:r>
              <a:rPr lang="ko-KR" altLang="en-US" sz="2000" dirty="0">
                <a:ea typeface="나눔스퀘어" panose="020B0600000101010101"/>
              </a:rPr>
              <a:t>의 성능 확인</a:t>
            </a:r>
            <a:r>
              <a:rPr lang="en-US" altLang="ko-KR" sz="2000" dirty="0">
                <a:ea typeface="나눔스퀘어" panose="020B0600000101010101"/>
              </a:rPr>
              <a:t> </a:t>
            </a:r>
            <a:r>
              <a:rPr lang="ko-KR" altLang="en-US" sz="2000" dirty="0">
                <a:ea typeface="나눔스퀘어" panose="020B0600000101010101"/>
              </a:rPr>
              <a:t>후 </a:t>
            </a:r>
            <a:endParaRPr lang="en-US" altLang="ko-KR" sz="2000" dirty="0">
              <a:ea typeface="나눔스퀘어" panose="020B0600000101010101"/>
            </a:endParaRPr>
          </a:p>
          <a:p>
            <a:pPr algn="ctr"/>
            <a:r>
              <a:rPr lang="ko-KR" altLang="en-US" sz="2000" dirty="0">
                <a:ea typeface="나눔스퀘어" panose="020B0600000101010101"/>
              </a:rPr>
              <a:t>알고리즘 변경</a:t>
            </a:r>
            <a:endParaRPr lang="en-US" altLang="ko-KR" sz="2000" dirty="0">
              <a:ea typeface="나눔스퀘어" panose="020B0600000101010101"/>
            </a:endParaRPr>
          </a:p>
          <a:p>
            <a:pPr algn="ctr"/>
            <a:r>
              <a:rPr lang="ko-KR" altLang="en-US" sz="2000" dirty="0">
                <a:ea typeface="나눔스퀘어" panose="020B0600000101010101"/>
              </a:rPr>
              <a:t>→ 문자열 매칭에 있어 중요한</a:t>
            </a:r>
            <a:endParaRPr lang="en-US" altLang="ko-KR" sz="2000" dirty="0">
              <a:ea typeface="나눔스퀘어" panose="020B0600000101010101"/>
            </a:endParaRPr>
          </a:p>
          <a:p>
            <a:pPr algn="ctr"/>
            <a:r>
              <a:rPr lang="ko-KR" altLang="en-US" sz="2000" dirty="0">
                <a:ea typeface="나눔스퀘어" panose="020B0600000101010101"/>
              </a:rPr>
              <a:t>검증하는 과정을 거침</a:t>
            </a:r>
            <a:endParaRPr lang="en-US" altLang="ko-KR" sz="2000" dirty="0">
              <a:ea typeface="나눔스퀘어" panose="020B0600000101010101"/>
            </a:endParaRPr>
          </a:p>
        </p:txBody>
      </p:sp>
      <p:sp>
        <p:nvSpPr>
          <p:cNvPr id="39" name="Google Shape;337;p30">
            <a:extLst>
              <a:ext uri="{FF2B5EF4-FFF2-40B4-BE49-F238E27FC236}">
                <a16:creationId xmlns:a16="http://schemas.microsoft.com/office/drawing/2014/main" id="{14B0AB6E-1E62-D040-C054-60D2CA9143F5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Arial"/>
                <a:sym typeface="Arial"/>
              </a:rPr>
              <a:t>유사도 비교 알고리즘 </a:t>
            </a:r>
            <a:r>
              <a:rPr kumimoji="1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Arial"/>
                <a:sym typeface="Arial"/>
              </a:rPr>
              <a:t>TF-IDF</a:t>
            </a:r>
            <a:r>
              <a:rPr kumimoji="1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Arial"/>
                <a:sym typeface="Arial"/>
              </a:rPr>
              <a:t>와 </a:t>
            </a:r>
            <a:r>
              <a:rPr kumimoji="1" lang="en-US" altLang="ko-KR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Arial"/>
                <a:sym typeface="Arial"/>
              </a:rPr>
              <a:t>BM25 </a:t>
            </a:r>
            <a:r>
              <a:rPr kumimoji="1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Arial"/>
                <a:sym typeface="Arial"/>
              </a:rPr>
              <a:t>비교</a:t>
            </a:r>
            <a:endParaRPr kumimoji="1" lang="x-none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25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D055A56A-72B0-1FCB-1FEC-FD7185FF3999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2060257D-BC00-49C2-3BC1-6F87C59CE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FF2A284E-DC10-097F-B85A-E88DC55C7FD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7E6D2694-E529-235A-E234-AB627C1EA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51" name="Google Shape;462;p34">
            <a:extLst>
              <a:ext uri="{FF2B5EF4-FFF2-40B4-BE49-F238E27FC236}">
                <a16:creationId xmlns:a16="http://schemas.microsoft.com/office/drawing/2014/main" id="{2297DB57-8130-9375-731D-CDEE8B613E2B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3.5.2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알고리즘 </a:t>
            </a: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BM25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D6AD8-8520-EB80-7E24-9064CCA0B9A8}"/>
              </a:ext>
            </a:extLst>
          </p:cNvPr>
          <p:cNvSpPr txBox="1"/>
          <p:nvPr/>
        </p:nvSpPr>
        <p:spPr>
          <a:xfrm>
            <a:off x="2004794" y="3838009"/>
            <a:ext cx="64132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키워드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기반의 랭킹 알고리즘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Bag-of-words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개념을 사용하여 쿼리에 있는 단어가 각각의 문서에 얼마나 자주 등장하는지를 평가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9BBBE6-4F37-3528-7786-AFA2F0B7951D}"/>
              </a:ext>
            </a:extLst>
          </p:cNvPr>
          <p:cNvGrpSpPr/>
          <p:nvPr/>
        </p:nvGrpSpPr>
        <p:grpSpPr>
          <a:xfrm>
            <a:off x="1919837" y="7157661"/>
            <a:ext cx="5463365" cy="1194292"/>
            <a:chOff x="1008205" y="5244369"/>
            <a:chExt cx="4188117" cy="992739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C65C335B-8AE4-B5B5-B844-22544D88E8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08205" y="5244369"/>
              <a:ext cx="4188117" cy="992739"/>
            </a:xfrm>
            <a:prstGeom prst="rect">
              <a:avLst/>
            </a:prstGeom>
            <a:noFill/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1DA14B-B2D8-4606-1991-06E0A0897F22}"/>
                </a:ext>
              </a:extLst>
            </p:cNvPr>
            <p:cNvSpPr/>
            <p:nvPr/>
          </p:nvSpPr>
          <p:spPr>
            <a:xfrm>
              <a:off x="1068430" y="5605228"/>
              <a:ext cx="64006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F67B0-2047-3299-A026-D54ACF79F916}"/>
              </a:ext>
            </a:extLst>
          </p:cNvPr>
          <p:cNvSpPr txBox="1"/>
          <p:nvPr/>
        </p:nvSpPr>
        <p:spPr>
          <a:xfrm>
            <a:off x="7491711" y="5663880"/>
            <a:ext cx="4839786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TF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(Term Frequency) 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단어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 내에 나타나는 해당 단어의 총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문서의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길이가 길수록 분모가 커져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TF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값이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작아짐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AF7AE2-CE55-7DEB-2E90-4E75A8D81DE5}"/>
              </a:ext>
            </a:extLst>
          </p:cNvPr>
          <p:cNvSpPr txBox="1"/>
          <p:nvPr/>
        </p:nvSpPr>
        <p:spPr>
          <a:xfrm>
            <a:off x="7491711" y="7150713"/>
            <a:ext cx="7490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IDF </a:t>
            </a:r>
            <a:r>
              <a:rPr kumimoji="1" lang="en-US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(Inversed Document Frequency) 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역문서 빈도수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 단어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문서 집합 전체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얼마나 공통적으로 나타나는지를 나타내는 값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해당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단어를 갖고 있는 문서의 개수가 많을수록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IDF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값이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작아짐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9123DB-4F46-4C15-DE01-F09B0653FBEE}"/>
              </a:ext>
            </a:extLst>
          </p:cNvPr>
          <p:cNvGrpSpPr/>
          <p:nvPr/>
        </p:nvGrpSpPr>
        <p:grpSpPr>
          <a:xfrm>
            <a:off x="1876288" y="5242831"/>
            <a:ext cx="5550465" cy="1588399"/>
            <a:chOff x="978164" y="3640511"/>
            <a:chExt cx="5152390" cy="1436187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37273538-338A-4A15-070F-B1B0A0E8A7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978164" y="3845195"/>
              <a:ext cx="5152390" cy="1231503"/>
            </a:xfrm>
            <a:prstGeom prst="rect">
              <a:avLst/>
            </a:prstGeom>
            <a:noFill/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12A170-F136-5714-F319-D2B12CFFE32C}"/>
                </a:ext>
              </a:extLst>
            </p:cNvPr>
            <p:cNvSpPr/>
            <p:nvPr/>
          </p:nvSpPr>
          <p:spPr>
            <a:xfrm>
              <a:off x="2462202" y="4261217"/>
              <a:ext cx="64006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B8B55A5-6829-4E85-E171-D61E02011BC1}"/>
                </a:ext>
              </a:extLst>
            </p:cNvPr>
            <p:cNvSpPr/>
            <p:nvPr/>
          </p:nvSpPr>
          <p:spPr>
            <a:xfrm>
              <a:off x="3188962" y="3891579"/>
              <a:ext cx="2860737" cy="114437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3EF7B8-A310-4874-5CF7-18F2776B31FD}"/>
                </a:ext>
              </a:extLst>
            </p:cNvPr>
            <p:cNvSpPr txBox="1"/>
            <p:nvPr/>
          </p:nvSpPr>
          <p:spPr>
            <a:xfrm>
              <a:off x="3169456" y="3640511"/>
              <a:ext cx="34336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TF</a:t>
              </a: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6F6E4-7F9E-3805-5347-8ECD7B12FEBE}"/>
                </a:ext>
              </a:extLst>
            </p:cNvPr>
            <p:cNvSpPr txBox="1"/>
            <p:nvPr/>
          </p:nvSpPr>
          <p:spPr>
            <a:xfrm>
              <a:off x="2428694" y="4015591"/>
              <a:ext cx="41389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IDF</a:t>
              </a:r>
              <a:endPara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D7BD0E-137F-5D7B-A401-CB8BA8100348}"/>
              </a:ext>
            </a:extLst>
          </p:cNvPr>
          <p:cNvSpPr/>
          <p:nvPr/>
        </p:nvSpPr>
        <p:spPr>
          <a:xfrm>
            <a:off x="1415859" y="3061837"/>
            <a:ext cx="15024103" cy="586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BF15FF-C3ED-BBD0-AF73-7BD44CA5A282}"/>
              </a:ext>
            </a:extLst>
          </p:cNvPr>
          <p:cNvSpPr/>
          <p:nvPr/>
        </p:nvSpPr>
        <p:spPr>
          <a:xfrm>
            <a:off x="2077154" y="2758664"/>
            <a:ext cx="1984742" cy="63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6059B45A-3159-1736-ED2D-0D384E2A0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2115466" y="3509857"/>
            <a:ext cx="3907898" cy="2512219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DD508E-8699-8DB4-DC5B-5516075F35E9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Google Shape;337;p30">
            <a:extLst>
              <a:ext uri="{FF2B5EF4-FFF2-40B4-BE49-F238E27FC236}">
                <a16:creationId xmlns:a16="http://schemas.microsoft.com/office/drawing/2014/main" id="{12285E22-583B-27FC-833A-FB622FE712E3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키워드</a:t>
            </a:r>
            <a:r>
              <a:rPr kumimoji="1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기반의 랭킹 알고리즘 </a:t>
            </a:r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69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59" name="그룹 1002">
            <a:extLst>
              <a:ext uri="{FF2B5EF4-FFF2-40B4-BE49-F238E27FC236}">
                <a16:creationId xmlns:a16="http://schemas.microsoft.com/office/drawing/2014/main" id="{7A2C8E9D-CAAD-FD33-9FF0-D521C1E25E73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60" name="Object 6">
              <a:extLst>
                <a:ext uri="{FF2B5EF4-FFF2-40B4-BE49-F238E27FC236}">
                  <a16:creationId xmlns:a16="http://schemas.microsoft.com/office/drawing/2014/main" id="{D727055C-B014-D98B-D366-024F83FF1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61" name="그룹 1003">
            <a:extLst>
              <a:ext uri="{FF2B5EF4-FFF2-40B4-BE49-F238E27FC236}">
                <a16:creationId xmlns:a16="http://schemas.microsoft.com/office/drawing/2014/main" id="{39B61E96-9B85-2A0E-AE50-E38BA0B51343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62" name="Object 9">
              <a:extLst>
                <a:ext uri="{FF2B5EF4-FFF2-40B4-BE49-F238E27FC236}">
                  <a16:creationId xmlns:a16="http://schemas.microsoft.com/office/drawing/2014/main" id="{743056D8-A919-2201-47E8-6FC33D2330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A070538-6775-168C-8B34-0F3D9BCF343E}"/>
              </a:ext>
            </a:extLst>
          </p:cNvPr>
          <p:cNvSpPr txBox="1"/>
          <p:nvPr/>
        </p:nvSpPr>
        <p:spPr>
          <a:xfrm>
            <a:off x="1964365" y="3412513"/>
            <a:ext cx="1877437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TF-IDF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와 차이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193D76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A15510-0E03-8184-090C-502372A0C101}"/>
              </a:ext>
            </a:extLst>
          </p:cNvPr>
          <p:cNvSpPr txBox="1"/>
          <p:nvPr/>
        </p:nvSpPr>
        <p:spPr>
          <a:xfrm>
            <a:off x="4145660" y="3325324"/>
            <a:ext cx="6144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는 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와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IDF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를 곱해준다는 시스템은 같지만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보정 파라미터들을 추가해서 성능을 개선한 알고리즘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DA2B8A-BCCD-2E25-66A5-69A7C493A4EC}"/>
              </a:ext>
            </a:extLst>
          </p:cNvPr>
          <p:cNvSpPr txBox="1"/>
          <p:nvPr/>
        </p:nvSpPr>
        <p:spPr>
          <a:xfrm>
            <a:off x="1964365" y="4348546"/>
            <a:ext cx="103746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200" b="1" i="0" u="none" strike="noStrike" kern="1200" cap="none" spc="0" normalizeH="0" baseline="0" noProof="0" dirty="0">
                <a:ln>
                  <a:noFill/>
                </a:ln>
                <a:solidFill>
                  <a:srgbClr val="193D76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TF-IDF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193D76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75DBF600-F0A4-C2F4-71B7-8F33A4C31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71241" y="4779433"/>
            <a:ext cx="6781178" cy="3767932"/>
          </a:xfrm>
          <a:prstGeom prst="rect">
            <a:avLst/>
          </a:prstGeom>
        </p:spPr>
      </p:pic>
      <p:sp>
        <p:nvSpPr>
          <p:cNvPr id="71" name="Google Shape;462;p34">
            <a:extLst>
              <a:ext uri="{FF2B5EF4-FFF2-40B4-BE49-F238E27FC236}">
                <a16:creationId xmlns:a16="http://schemas.microsoft.com/office/drawing/2014/main" id="{B1458ED4-427E-8DE8-B0E3-94A1B327E0FB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3.5.3 BM25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코드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ACF5D98-34A9-280A-8704-5752A1D1D5E2}"/>
              </a:ext>
            </a:extLst>
          </p:cNvPr>
          <p:cNvGrpSpPr/>
          <p:nvPr/>
        </p:nvGrpSpPr>
        <p:grpSpPr>
          <a:xfrm>
            <a:off x="2357315" y="4983234"/>
            <a:ext cx="5592985" cy="3618151"/>
            <a:chOff x="11955556" y="2262475"/>
            <a:chExt cx="5377777" cy="3631169"/>
          </a:xfrm>
        </p:grpSpPr>
        <p:grpSp>
          <p:nvGrpSpPr>
            <p:cNvPr id="75" name="그룹 1015">
              <a:extLst>
                <a:ext uri="{FF2B5EF4-FFF2-40B4-BE49-F238E27FC236}">
                  <a16:creationId xmlns:a16="http://schemas.microsoft.com/office/drawing/2014/main" id="{E0C2CE6B-FCD8-6F95-7139-8083650C2CBB}"/>
                </a:ext>
              </a:extLst>
            </p:cNvPr>
            <p:cNvGrpSpPr/>
            <p:nvPr/>
          </p:nvGrpSpPr>
          <p:grpSpPr>
            <a:xfrm>
              <a:off x="12076190" y="2389459"/>
              <a:ext cx="5257143" cy="3504185"/>
              <a:chOff x="12076190" y="2389459"/>
              <a:chExt cx="5257143" cy="3504185"/>
            </a:xfrm>
          </p:grpSpPr>
          <p:pic>
            <p:nvPicPr>
              <p:cNvPr id="77" name="Object 52">
                <a:extLst>
                  <a:ext uri="{FF2B5EF4-FFF2-40B4-BE49-F238E27FC236}">
                    <a16:creationId xmlns:a16="http://schemas.microsoft.com/office/drawing/2014/main" id="{CAB4C5C2-C910-C63E-CE0A-82386D284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76190" y="2389459"/>
                <a:ext cx="5257143" cy="3504185"/>
              </a:xfrm>
              <a:prstGeom prst="rect">
                <a:avLst/>
              </a:prstGeom>
            </p:spPr>
          </p:pic>
        </p:grpSp>
        <p:pic>
          <p:nvPicPr>
            <p:cNvPr id="76" name="Object 55">
              <a:extLst>
                <a:ext uri="{FF2B5EF4-FFF2-40B4-BE49-F238E27FC236}">
                  <a16:creationId xmlns:a16="http://schemas.microsoft.com/office/drawing/2014/main" id="{2FE94DA6-F7E1-B9CD-E4A5-E8F211E0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5556" y="2262475"/>
              <a:ext cx="5257143" cy="3476190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220C86C8-76EB-8BE1-9C0E-3E3A99D544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20420" y="5436160"/>
            <a:ext cx="3649271" cy="71637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3E636C2-DA6E-BE0A-E456-0C52496EF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38747" y="6465600"/>
            <a:ext cx="3104093" cy="75609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2587DCA-7ADA-AEFD-3F24-ED2C255A7F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620420" y="7541661"/>
            <a:ext cx="4142525" cy="5501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4877C0-BFAF-D5C6-2F6D-174139776DA4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37;p30">
            <a:extLst>
              <a:ext uri="{FF2B5EF4-FFF2-40B4-BE49-F238E27FC236}">
                <a16:creationId xmlns:a16="http://schemas.microsoft.com/office/drawing/2014/main" id="{8DB23C9E-C513-DC2D-6806-B1952624C40E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문자열 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유사도 비</a:t>
            </a:r>
            <a:r>
              <a:rPr kumimoji="1" lang="ko-KR" altLang="en-US" sz="22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교 알고리즘 </a:t>
            </a:r>
            <a:r>
              <a:rPr kumimoji="1" lang="en-US" altLang="ko-KR" sz="22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TF-IDF</a:t>
            </a:r>
            <a:r>
              <a:rPr kumimoji="1" lang="ko-KR" altLang="en-US" sz="2200" b="1" kern="1200" dirty="0">
                <a:solidFill>
                  <a:schemeClr val="tx1"/>
                </a:solidFill>
                <a:latin typeface="나눔스퀘어"/>
                <a:ea typeface="나눔스퀘어"/>
                <a:cs typeface="+mn-cs"/>
              </a:rPr>
              <a:t>와 </a:t>
            </a:r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 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비교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D7A79F-BC86-A05F-E0A2-9089F800C313}"/>
              </a:ext>
            </a:extLst>
          </p:cNvPr>
          <p:cNvSpPr/>
          <p:nvPr/>
        </p:nvSpPr>
        <p:spPr>
          <a:xfrm>
            <a:off x="1415859" y="3061837"/>
            <a:ext cx="15024103" cy="58605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3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6133" y="1967436"/>
            <a:ext cx="5599735" cy="3447347"/>
            <a:chOff x="7136256" y="2681583"/>
            <a:chExt cx="4013203" cy="6670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748" y="5742623"/>
            <a:ext cx="5206959" cy="3769419"/>
            <a:chOff x="11665603" y="2681583"/>
            <a:chExt cx="4013203" cy="66707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5603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41" name="Google Shape;462;p34">
            <a:extLst>
              <a:ext uri="{FF2B5EF4-FFF2-40B4-BE49-F238E27FC236}">
                <a16:creationId xmlns:a16="http://schemas.microsoft.com/office/drawing/2014/main" id="{7C927FF7-B945-446D-C37E-2DB001B8608D}"/>
              </a:ext>
            </a:extLst>
          </p:cNvPr>
          <p:cNvSpPr txBox="1"/>
          <p:nvPr/>
        </p:nvSpPr>
        <p:spPr>
          <a:xfrm>
            <a:off x="1090747" y="799228"/>
            <a:ext cx="483108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팀원 소개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E6CB0E-81F1-ACD4-27AC-7AC0256709AD}"/>
              </a:ext>
            </a:extLst>
          </p:cNvPr>
          <p:cNvSpPr/>
          <p:nvPr/>
        </p:nvSpPr>
        <p:spPr>
          <a:xfrm>
            <a:off x="6807200" y="5786072"/>
            <a:ext cx="5183095" cy="3725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9AA497C3-4DAB-A085-F427-83A0B534D2CB}"/>
              </a:ext>
            </a:extLst>
          </p:cNvPr>
          <p:cNvGrpSpPr/>
          <p:nvPr/>
        </p:nvGrpSpPr>
        <p:grpSpPr>
          <a:xfrm>
            <a:off x="9657827" y="1997465"/>
            <a:ext cx="5433899" cy="3417318"/>
            <a:chOff x="0" y="5676615"/>
            <a:chExt cx="18285714" cy="4609099"/>
          </a:xfrm>
        </p:grpSpPr>
        <p:pic>
          <p:nvPicPr>
            <p:cNvPr id="44" name="Object 2">
              <a:extLst>
                <a:ext uri="{FF2B5EF4-FFF2-40B4-BE49-F238E27FC236}">
                  <a16:creationId xmlns:a16="http://schemas.microsoft.com/office/drawing/2014/main" id="{3E66DC7D-549B-5AEC-5DBB-456D9F3A3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46" name="그룹 1005">
            <a:extLst>
              <a:ext uri="{FF2B5EF4-FFF2-40B4-BE49-F238E27FC236}">
                <a16:creationId xmlns:a16="http://schemas.microsoft.com/office/drawing/2014/main" id="{802BD155-4210-AD8B-E4E7-913AE34C1121}"/>
              </a:ext>
            </a:extLst>
          </p:cNvPr>
          <p:cNvGrpSpPr/>
          <p:nvPr/>
        </p:nvGrpSpPr>
        <p:grpSpPr>
          <a:xfrm>
            <a:off x="12460108" y="5809898"/>
            <a:ext cx="5101709" cy="3702144"/>
            <a:chOff x="7136256" y="2681583"/>
            <a:chExt cx="4013203" cy="6670798"/>
          </a:xfrm>
        </p:grpSpPr>
        <p:pic>
          <p:nvPicPr>
            <p:cNvPr id="47" name="Object 18">
              <a:extLst>
                <a:ext uri="{FF2B5EF4-FFF2-40B4-BE49-F238E27FC236}">
                  <a16:creationId xmlns:a16="http://schemas.microsoft.com/office/drawing/2014/main" id="{06DA9A1A-99DF-F1AD-CC77-4DE39D562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2B96E05-A8D7-95C9-72E9-9E2FA635E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031" y="4184374"/>
            <a:ext cx="929553" cy="9295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0ED865-6EF1-8766-B281-62C5F929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795" y="8202087"/>
            <a:ext cx="1078884" cy="1078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8E92F7-F817-C59E-BE86-644F5D851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25859" y="8142152"/>
            <a:ext cx="1124615" cy="11246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6BA8C3-DCDD-9D1A-C580-A4655ABD5E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1046" y="8268501"/>
            <a:ext cx="972006" cy="9720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8989EB7-FC74-FA62-AB6D-4ECC6886B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34817" y="4188676"/>
            <a:ext cx="949110" cy="9491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7F7FDC-76DD-336F-76F2-155CE4786A88}"/>
              </a:ext>
            </a:extLst>
          </p:cNvPr>
          <p:cNvSpPr txBox="1"/>
          <p:nvPr/>
        </p:nvSpPr>
        <p:spPr>
          <a:xfrm>
            <a:off x="3690268" y="2726340"/>
            <a:ext cx="3357009" cy="252376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기획안 작성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및 모델 기획 실무 총괄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관리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가공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 개발 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(N-gram)</a:t>
            </a: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시각화 및 보고서 작성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시각화 디자인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/>
                <a:ea typeface="나눔스퀘어 Bold"/>
              </a:rPr>
              <a:t>- </a:t>
            </a:r>
            <a:r>
              <a:rPr lang="en-US" altLang="ko-KR" sz="1800" b="1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발표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  <a:latin typeface="나눔스퀘어 Bold"/>
                <a:ea typeface="나눔스퀘어 Bold"/>
              </a:rPr>
              <a:t>자료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/>
                <a:ea typeface="나눔스퀘어 Bold"/>
              </a:rPr>
              <a:t> 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/>
                <a:ea typeface="나눔스퀘어 Bold"/>
              </a:rPr>
              <a:t>작성</a:t>
            </a:r>
            <a:endParaRPr lang="en-US" altLang="ko-KR" sz="1800" b="1" dirty="0">
              <a:solidFill>
                <a:schemeClr val="bg1"/>
              </a:solidFill>
              <a:latin typeface="나눔스퀘어 Bold"/>
              <a:ea typeface="나눔스퀘어 Bold"/>
            </a:endParaRPr>
          </a:p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2F4FB-300B-F77B-A939-13F7D9164862}"/>
              </a:ext>
            </a:extLst>
          </p:cNvPr>
          <p:cNvSpPr txBox="1"/>
          <p:nvPr/>
        </p:nvSpPr>
        <p:spPr>
          <a:xfrm>
            <a:off x="5486419" y="2224517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김민균</a:t>
            </a:r>
            <a:r>
              <a:rPr kumimoji="1"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(PM)</a:t>
            </a:r>
            <a:endParaRPr kumimoji="1" lang="ko-Kore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015EE3-0E7D-D2B8-6544-27A5338A48C7}"/>
              </a:ext>
            </a:extLst>
          </p:cNvPr>
          <p:cNvSpPr txBox="1"/>
          <p:nvPr/>
        </p:nvSpPr>
        <p:spPr>
          <a:xfrm>
            <a:off x="1339857" y="6727654"/>
            <a:ext cx="4129525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기획안 작성 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품질관리  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로직 기획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 데이터 </a:t>
            </a:r>
            <a:r>
              <a:rPr lang="ko-KR" altLang="en-US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개발 총괄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가공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병합 총괄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- </a:t>
            </a:r>
            <a:r>
              <a:rPr lang="en-US" altLang="ko-KR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발표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자료</a:t>
            </a: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 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작성</a:t>
            </a:r>
            <a:endPara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/>
            </a:endParaRPr>
          </a:p>
          <a:p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F64A27-EBFC-7DDF-2C74-CF37E9D5E067}"/>
              </a:ext>
            </a:extLst>
          </p:cNvPr>
          <p:cNvSpPr txBox="1"/>
          <p:nvPr/>
        </p:nvSpPr>
        <p:spPr>
          <a:xfrm>
            <a:off x="2766619" y="606146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박준서 </a:t>
            </a:r>
            <a:r>
              <a:rPr kumimoji="1"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(TA/QA)</a:t>
            </a:r>
            <a:endParaRPr kumimoji="1" lang="ko-Kore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E7B5F4-577F-F275-B813-1F354F1B64AD}"/>
              </a:ext>
            </a:extLst>
          </p:cNvPr>
          <p:cNvSpPr txBox="1"/>
          <p:nvPr/>
        </p:nvSpPr>
        <p:spPr>
          <a:xfrm>
            <a:off x="9874674" y="2752835"/>
            <a:ext cx="443641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기획안 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가공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 데이터 수집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로직 기획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개발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(TF-IDF,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인덱싱 및  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역인덱싱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개선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 관리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-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발표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자료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783540-FFD2-DCE3-C19B-DE6E77DA0A54}"/>
              </a:ext>
            </a:extLst>
          </p:cNvPr>
          <p:cNvSpPr txBox="1"/>
          <p:nvPr/>
        </p:nvSpPr>
        <p:spPr>
          <a:xfrm>
            <a:off x="11622657" y="2247720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김원익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(DA)</a:t>
            </a:r>
            <a:endParaRPr kumimoji="1" lang="ko-Kore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AB6C72-E8B0-460F-C3D8-C6A2BC1F39BC}"/>
              </a:ext>
            </a:extLst>
          </p:cNvPr>
          <p:cNvSpPr txBox="1"/>
          <p:nvPr/>
        </p:nvSpPr>
        <p:spPr>
          <a:xfrm>
            <a:off x="8746242" y="6053118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한유림</a:t>
            </a:r>
            <a:r>
              <a:rPr kumimoji="1"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(AA)</a:t>
            </a:r>
            <a:endParaRPr kumimoji="1" lang="ko-Kore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14C1D8-FE0C-781B-51FF-58108B13C037}"/>
              </a:ext>
            </a:extLst>
          </p:cNvPr>
          <p:cNvSpPr txBox="1"/>
          <p:nvPr/>
        </p:nvSpPr>
        <p:spPr>
          <a:xfrm>
            <a:off x="7181439" y="6643040"/>
            <a:ext cx="435741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기획안 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로직 기획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개발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(BM25)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웹서비스 개발 총괄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시각화 총괄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(Flask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작성 및 디자인 구현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-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발표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자료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 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rPr>
              <a:t>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0FA38A-67ED-C30C-331A-A04DDF98D960}"/>
              </a:ext>
            </a:extLst>
          </p:cNvPr>
          <p:cNvSpPr txBox="1"/>
          <p:nvPr/>
        </p:nvSpPr>
        <p:spPr>
          <a:xfrm>
            <a:off x="12834062" y="6867330"/>
            <a:ext cx="4044912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기획안 작성 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플로우 작성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가공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 데이터 수집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로직 기획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시각화 및 보고서 작성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- </a:t>
            </a:r>
            <a:r>
              <a:rPr lang="en-US" altLang="ko-KR" sz="1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발표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en-US" altLang="ko-KR" sz="1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자료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 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작성 및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총괄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CAF33C0-36D9-0023-0800-37C743F292F0}"/>
              </a:ext>
            </a:extLst>
          </p:cNvPr>
          <p:cNvSpPr txBox="1"/>
          <p:nvPr/>
        </p:nvSpPr>
        <p:spPr>
          <a:xfrm>
            <a:off x="14275825" y="6138559"/>
            <a:ext cx="147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조수현 </a:t>
            </a:r>
            <a:r>
              <a:rPr kumimoji="1"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(DA)</a:t>
            </a:r>
            <a:endParaRPr kumimoji="1" lang="ko-Kore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C21A2B70-8BE4-AE34-5AC5-51C8E8BD97A2}"/>
              </a:ext>
            </a:extLst>
          </p:cNvPr>
          <p:cNvGrpSpPr/>
          <p:nvPr/>
        </p:nvGrpSpPr>
        <p:grpSpPr>
          <a:xfrm>
            <a:off x="1983552" y="2887343"/>
            <a:ext cx="13662848" cy="6335654"/>
            <a:chOff x="0" y="5676615"/>
            <a:chExt cx="18285714" cy="4609099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89D79FB4-38DC-21FF-CCB7-1A217378E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3.5.4 BM25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코드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9F61FF-4FBD-216B-DBFE-CC2FFAD1C02E}"/>
              </a:ext>
            </a:extLst>
          </p:cNvPr>
          <p:cNvGrpSpPr/>
          <p:nvPr/>
        </p:nvGrpSpPr>
        <p:grpSpPr>
          <a:xfrm>
            <a:off x="2484727" y="3327301"/>
            <a:ext cx="12281708" cy="5289747"/>
            <a:chOff x="1011553" y="1997292"/>
            <a:chExt cx="8810625" cy="33528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23F2E32-779D-30FF-74D5-4EF0961F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553" y="1997292"/>
              <a:ext cx="8810625" cy="33528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E99700-0AC4-4715-AAB1-D0B8794147DC}"/>
                </a:ext>
              </a:extLst>
            </p:cNvPr>
            <p:cNvSpPr/>
            <p:nvPr/>
          </p:nvSpPr>
          <p:spPr>
            <a:xfrm>
              <a:off x="1295615" y="2414228"/>
              <a:ext cx="1313709" cy="688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DD1613-E330-3A7A-E087-98631082B54C}"/>
                </a:ext>
              </a:extLst>
            </p:cNvPr>
            <p:cNvSpPr txBox="1"/>
            <p:nvPr/>
          </p:nvSpPr>
          <p:spPr>
            <a:xfrm>
              <a:off x="2609324" y="2442290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보정</a:t>
              </a:r>
              <a:r>
                <a:rPr kumimoji="1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 파라미터들을 추가</a:t>
              </a:r>
              <a:endParaRPr kumimoji="1" lang="ko-Kore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5930C2-C46B-965A-D585-34C919EB6520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337;p30">
            <a:extLst>
              <a:ext uri="{FF2B5EF4-FFF2-40B4-BE49-F238E27FC236}">
                <a16:creationId xmlns:a16="http://schemas.microsoft.com/office/drawing/2014/main" id="{7B931EBC-47E5-DAB7-E130-177D7C67892B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보정 파라미터들을 추가한 </a:t>
            </a:r>
            <a:r>
              <a:rPr kumimoji="1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BM25 </a:t>
            </a: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알고리즘 함수 구현 코드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021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56044FB-5B9E-75C4-3163-9D3691240F58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E481F50E-6D4E-0B0F-86C3-C209EABD7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3" name="그룹 1003">
            <a:extLst>
              <a:ext uri="{FF2B5EF4-FFF2-40B4-BE49-F238E27FC236}">
                <a16:creationId xmlns:a16="http://schemas.microsoft.com/office/drawing/2014/main" id="{1220E056-3C3D-A5E0-F7A3-9A0BEE2A899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D408399-1F63-0397-40B9-FA5F16FD6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7DB9D056-52F7-E3F2-F4CC-0D117635A8AA}"/>
              </a:ext>
            </a:extLst>
          </p:cNvPr>
          <p:cNvSpPr txBox="1"/>
          <p:nvPr/>
        </p:nvSpPr>
        <p:spPr>
          <a:xfrm>
            <a:off x="1090745" y="799228"/>
            <a:ext cx="10892707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/>
                <a:ea typeface="HY견고딕"/>
              </a:rPr>
              <a:t>3.6 </a:t>
            </a:r>
            <a:r>
              <a:rPr lang="ko-KR" altLang="en-US" sz="4000" dirty="0">
                <a:solidFill>
                  <a:schemeClr val="tx1"/>
                </a:solidFill>
                <a:latin typeface="HY견고딕"/>
                <a:ea typeface="HY견고딕"/>
              </a:rPr>
              <a:t>결과 검증 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001">
            <a:extLst>
              <a:ext uri="{FF2B5EF4-FFF2-40B4-BE49-F238E27FC236}">
                <a16:creationId xmlns:a16="http://schemas.microsoft.com/office/drawing/2014/main" id="{ACEB8B62-851C-7343-C6D3-DE001765CF51}"/>
              </a:ext>
            </a:extLst>
          </p:cNvPr>
          <p:cNvGrpSpPr/>
          <p:nvPr/>
        </p:nvGrpSpPr>
        <p:grpSpPr>
          <a:xfrm>
            <a:off x="1805752" y="2887343"/>
            <a:ext cx="14603344" cy="6335654"/>
            <a:chOff x="0" y="5676615"/>
            <a:chExt cx="18285714" cy="4609099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1A565F0F-3D6A-70A6-8D4B-9D002878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5BB644-005B-2FD4-DDA6-ED94DFBA89DB}"/>
              </a:ext>
            </a:extLst>
          </p:cNvPr>
          <p:cNvGrpSpPr/>
          <p:nvPr/>
        </p:nvGrpSpPr>
        <p:grpSpPr>
          <a:xfrm>
            <a:off x="2773455" y="3555838"/>
            <a:ext cx="4333876" cy="4832673"/>
            <a:chOff x="2671035" y="3193695"/>
            <a:chExt cx="4333876" cy="48326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C284B3-DBCC-680A-0128-7DD2AD9C9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882"/>
            <a:stretch/>
          </p:blipFill>
          <p:spPr>
            <a:xfrm>
              <a:off x="2671035" y="4362993"/>
              <a:ext cx="4333875" cy="36633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7271F31-C751-C9FB-DBE5-B004A2B3E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1844"/>
            <a:stretch/>
          </p:blipFill>
          <p:spPr>
            <a:xfrm>
              <a:off x="2671036" y="3193695"/>
              <a:ext cx="4333875" cy="116929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89A81-A080-A312-D6E2-67922F02BEF7}"/>
              </a:ext>
            </a:extLst>
          </p:cNvPr>
          <p:cNvSpPr txBox="1"/>
          <p:nvPr/>
        </p:nvSpPr>
        <p:spPr>
          <a:xfrm>
            <a:off x="8777826" y="4194873"/>
            <a:ext cx="67795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 데이터 정립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보충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가공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문서화 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분석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형태소 분석기 선택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Hannanum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고유 명사가 음절 단위로 나뉘어지는 문제점 해결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알고리즘 선정 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BM25 (TF-IDF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성능 비교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고도화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쿼리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 수를 늘려 </a:t>
            </a:r>
            <a:r>
              <a:rPr lang="ko-KR" altLang="en-US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정답률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상승 유도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모델 평가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코사인 유사도</a:t>
            </a:r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 매칭 </a:t>
            </a:r>
            <a:r>
              <a:rPr lang="ko-KR" altLang="en-US" sz="1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정답률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도출 및 검증 지표로 사용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D22435-46BD-38F4-46E4-FB144A72873E}"/>
              </a:ext>
            </a:extLst>
          </p:cNvPr>
          <p:cNvSpPr/>
          <p:nvPr/>
        </p:nvSpPr>
        <p:spPr>
          <a:xfrm>
            <a:off x="8849292" y="3254048"/>
            <a:ext cx="3426214" cy="57412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ea typeface="나눔스퀘어"/>
              </a:rPr>
              <a:t>응용 프로그램 결과 검증 과정</a:t>
            </a:r>
            <a:endParaRPr lang="en-US" altLang="ko-KR" sz="2000" b="1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26C295-5E3E-86DD-5213-EA3E8A46C665}"/>
              </a:ext>
            </a:extLst>
          </p:cNvPr>
          <p:cNvSpPr txBox="1"/>
          <p:nvPr/>
        </p:nvSpPr>
        <p:spPr>
          <a:xfrm>
            <a:off x="15747817" y="100694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과정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4660B5-AA53-55D3-C24F-4245FA0ED9F7}"/>
              </a:ext>
            </a:extLst>
          </p:cNvPr>
          <p:cNvCxnSpPr>
            <a:cxnSpLocks/>
          </p:cNvCxnSpPr>
          <p:nvPr/>
        </p:nvCxnSpPr>
        <p:spPr>
          <a:xfrm>
            <a:off x="8151688" y="3044952"/>
            <a:ext cx="0" cy="6178045"/>
          </a:xfrm>
          <a:prstGeom prst="line">
            <a:avLst/>
          </a:prstGeom>
          <a:ln w="28575">
            <a:solidFill>
              <a:srgbClr val="F5FF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337;p30">
            <a:extLst>
              <a:ext uri="{FF2B5EF4-FFF2-40B4-BE49-F238E27FC236}">
                <a16:creationId xmlns:a16="http://schemas.microsoft.com/office/drawing/2014/main" id="{E6709AC0-5DAD-369B-D387-A53B93EACEE3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응용 프로그램 시현 시 검색 결과에 대한 검증 과정</a:t>
            </a:r>
            <a:endParaRPr kumimoji="1" lang="ko-Kore-KR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8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8013859D-A470-9C53-6CE5-8AAA44B43300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7D2C4241-CC33-F148-AA1D-B1B9BBB2D33F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A8E62897-BFBA-9DCA-65BF-AC7351287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5E296EDC-D59D-E72E-3BD6-345861DB4941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8C508D1A-98A2-5C6A-9962-125A15345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B9C9EA1A-83FE-A2B4-FC56-683DF763E25D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B9CF0B98-71DD-6151-7F89-13AB64263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1BA43822-D3CD-3350-1D35-BA8DA39DB418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4AD29C24-26AC-A4E3-C6A2-1EBA58D0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E5773C0-C78D-76CC-284A-7306B97098F3}"/>
              </a:ext>
            </a:extLst>
          </p:cNvPr>
          <p:cNvSpPr txBox="1"/>
          <p:nvPr/>
        </p:nvSpPr>
        <p:spPr>
          <a:xfrm>
            <a:off x="7024090" y="2273267"/>
            <a:ext cx="4086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배포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99E947-01BF-7E8A-ABAC-CEFE60CBC7EC}"/>
              </a:ext>
            </a:extLst>
          </p:cNvPr>
          <p:cNvSpPr txBox="1"/>
          <p:nvPr/>
        </p:nvSpPr>
        <p:spPr>
          <a:xfrm>
            <a:off x="7718574" y="4033183"/>
            <a:ext cx="3736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작동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매커니즘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Flask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서비스 구현 및 시현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9DE4EBB3-196F-4B2F-0ADC-4C6CBB912F72}"/>
              </a:ext>
            </a:extLst>
          </p:cNvPr>
          <p:cNvSpPr/>
          <p:nvPr/>
        </p:nvSpPr>
        <p:spPr>
          <a:xfrm>
            <a:off x="1581204" y="3855596"/>
            <a:ext cx="15024103" cy="3180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278AF3-4916-F920-5B17-2FAE646B62E8}"/>
              </a:ext>
            </a:extLst>
          </p:cNvPr>
          <p:cNvSpPr/>
          <p:nvPr/>
        </p:nvSpPr>
        <p:spPr>
          <a:xfrm>
            <a:off x="2117558" y="3026705"/>
            <a:ext cx="3416968" cy="541980"/>
          </a:xfrm>
          <a:prstGeom prst="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C85404F-24AB-2370-8BB8-6C39D5B5D486}"/>
              </a:ext>
            </a:extLst>
          </p:cNvPr>
          <p:cNvSpPr/>
          <p:nvPr/>
        </p:nvSpPr>
        <p:spPr>
          <a:xfrm>
            <a:off x="3270507" y="5338796"/>
            <a:ext cx="287966" cy="2879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화살표: 오른쪽 51">
            <a:extLst>
              <a:ext uri="{FF2B5EF4-FFF2-40B4-BE49-F238E27FC236}">
                <a16:creationId xmlns:a16="http://schemas.microsoft.com/office/drawing/2014/main" id="{FF501BED-D0C3-9F1B-7BC8-BEA2E9AEAF7D}"/>
              </a:ext>
            </a:extLst>
          </p:cNvPr>
          <p:cNvSpPr/>
          <p:nvPr/>
        </p:nvSpPr>
        <p:spPr>
          <a:xfrm>
            <a:off x="5066656" y="5246528"/>
            <a:ext cx="1247675" cy="403707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79ED9-4B07-D587-4FD7-ADD61D17CA91}"/>
              </a:ext>
            </a:extLst>
          </p:cNvPr>
          <p:cNvSpPr txBox="1"/>
          <p:nvPr/>
        </p:nvSpPr>
        <p:spPr>
          <a:xfrm>
            <a:off x="8727776" y="501305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리딩 서버로 전송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19" name="화살표: 오른쪽 55">
            <a:extLst>
              <a:ext uri="{FF2B5EF4-FFF2-40B4-BE49-F238E27FC236}">
                <a16:creationId xmlns:a16="http://schemas.microsoft.com/office/drawing/2014/main" id="{49504753-5866-7AFA-AEF1-640528CA079E}"/>
              </a:ext>
            </a:extLst>
          </p:cNvPr>
          <p:cNvSpPr/>
          <p:nvPr/>
        </p:nvSpPr>
        <p:spPr>
          <a:xfrm>
            <a:off x="8809855" y="5227703"/>
            <a:ext cx="1334266" cy="417871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0" name="화살표: 오른쪽 56">
            <a:extLst>
              <a:ext uri="{FF2B5EF4-FFF2-40B4-BE49-F238E27FC236}">
                <a16:creationId xmlns:a16="http://schemas.microsoft.com/office/drawing/2014/main" id="{63DADB32-0403-AFC7-159A-D435EF869307}"/>
              </a:ext>
            </a:extLst>
          </p:cNvPr>
          <p:cNvSpPr/>
          <p:nvPr/>
        </p:nvSpPr>
        <p:spPr>
          <a:xfrm>
            <a:off x="12370071" y="5227703"/>
            <a:ext cx="1247675" cy="403707"/>
          </a:xfrm>
          <a:prstGeom prst="rightArrow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42109-D4C5-C156-CF88-DAC2AC6EC861}"/>
              </a:ext>
            </a:extLst>
          </p:cNvPr>
          <p:cNvSpPr txBox="1"/>
          <p:nvPr/>
        </p:nvSpPr>
        <p:spPr>
          <a:xfrm>
            <a:off x="12571347" y="503722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Api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 전송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71ECE2-E80C-956C-B1D7-BF5B83C0D278}"/>
              </a:ext>
            </a:extLst>
          </p:cNvPr>
          <p:cNvGrpSpPr/>
          <p:nvPr/>
        </p:nvGrpSpPr>
        <p:grpSpPr>
          <a:xfrm>
            <a:off x="3086744" y="6218677"/>
            <a:ext cx="1188236" cy="1091567"/>
            <a:chOff x="3086744" y="6050229"/>
            <a:chExt cx="1188236" cy="109156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9CE7CBF-7582-05C8-A27D-3B4388FA1D40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23" name="직선 연결선 84">
                <a:extLst>
                  <a:ext uri="{FF2B5EF4-FFF2-40B4-BE49-F238E27FC236}">
                    <a16:creationId xmlns:a16="http://schemas.microsoft.com/office/drawing/2014/main" id="{200AEF3B-1298-AFE8-C893-81FB52F91035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85">
                <a:extLst>
                  <a:ext uri="{FF2B5EF4-FFF2-40B4-BE49-F238E27FC236}">
                    <a16:creationId xmlns:a16="http://schemas.microsoft.com/office/drawing/2014/main" id="{C1F18312-090F-0945-B282-556608801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BA8988B-B460-A4BE-199E-3B0FD7419FCC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26" name="직선 연결선 87">
                <a:extLst>
                  <a:ext uri="{FF2B5EF4-FFF2-40B4-BE49-F238E27FC236}">
                    <a16:creationId xmlns:a16="http://schemas.microsoft.com/office/drawing/2014/main" id="{A1531698-34C0-D3EC-0233-EFADB3CC529A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88">
                <a:extLst>
                  <a:ext uri="{FF2B5EF4-FFF2-40B4-BE49-F238E27FC236}">
                    <a16:creationId xmlns:a16="http://schemas.microsoft.com/office/drawing/2014/main" id="{DEC9BECD-B950-C689-8E0D-CF75320F8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55B640-DA51-0F2F-B9B4-DB9C5166CB1F}"/>
              </a:ext>
            </a:extLst>
          </p:cNvPr>
          <p:cNvGrpSpPr/>
          <p:nvPr/>
        </p:nvGrpSpPr>
        <p:grpSpPr>
          <a:xfrm rot="10800000">
            <a:off x="2891903" y="3631765"/>
            <a:ext cx="1583385" cy="1164691"/>
            <a:chOff x="3576732" y="2112065"/>
            <a:chExt cx="873507" cy="4279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8A750F4-EE0F-0215-C3F4-B69DFB6C6976}"/>
                </a:ext>
              </a:extLst>
            </p:cNvPr>
            <p:cNvGrpSpPr/>
            <p:nvPr/>
          </p:nvGrpSpPr>
          <p:grpSpPr>
            <a:xfrm flipH="1">
              <a:off x="4194366" y="2130280"/>
              <a:ext cx="255873" cy="409720"/>
              <a:chOff x="2188225" y="4109371"/>
              <a:chExt cx="255873" cy="655920"/>
            </a:xfrm>
          </p:grpSpPr>
          <p:cxnSp>
            <p:nvCxnSpPr>
              <p:cNvPr id="33" name="직선 연결선 106">
                <a:extLst>
                  <a:ext uri="{FF2B5EF4-FFF2-40B4-BE49-F238E27FC236}">
                    <a16:creationId xmlns:a16="http://schemas.microsoft.com/office/drawing/2014/main" id="{9A08A716-EE91-84BA-EA4B-3078E695C5FB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107">
                <a:extLst>
                  <a:ext uri="{FF2B5EF4-FFF2-40B4-BE49-F238E27FC236}">
                    <a16:creationId xmlns:a16="http://schemas.microsoft.com/office/drawing/2014/main" id="{88E9344E-5F1B-599A-2939-6D64BE673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548D27E-66AE-875A-29A1-07D63BC30D94}"/>
                </a:ext>
              </a:extLst>
            </p:cNvPr>
            <p:cNvGrpSpPr/>
            <p:nvPr/>
          </p:nvGrpSpPr>
          <p:grpSpPr>
            <a:xfrm>
              <a:off x="3576732" y="2112065"/>
              <a:ext cx="255873" cy="409720"/>
              <a:chOff x="2188225" y="4109371"/>
              <a:chExt cx="255873" cy="655920"/>
            </a:xfrm>
          </p:grpSpPr>
          <p:cxnSp>
            <p:nvCxnSpPr>
              <p:cNvPr id="31" name="직선 연결선 109">
                <a:extLst>
                  <a:ext uri="{FF2B5EF4-FFF2-40B4-BE49-F238E27FC236}">
                    <a16:creationId xmlns:a16="http://schemas.microsoft.com/office/drawing/2014/main" id="{F69B2337-57B6-6062-4007-29C8A9AA5DD9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110">
                <a:extLst>
                  <a:ext uri="{FF2B5EF4-FFF2-40B4-BE49-F238E27FC236}">
                    <a16:creationId xmlns:a16="http://schemas.microsoft.com/office/drawing/2014/main" id="{CA6A3438-27B1-DC2F-D46F-EB0D4374C7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D931B8A0-48F6-6DF2-BC63-C3E7E8A1558C}"/>
              </a:ext>
            </a:extLst>
          </p:cNvPr>
          <p:cNvSpPr/>
          <p:nvPr/>
        </p:nvSpPr>
        <p:spPr>
          <a:xfrm>
            <a:off x="2668737" y="4666668"/>
            <a:ext cx="2036323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35E847-2EB2-59FB-8105-E8BB9B93F1D3}"/>
              </a:ext>
            </a:extLst>
          </p:cNvPr>
          <p:cNvSpPr txBox="1"/>
          <p:nvPr/>
        </p:nvSpPr>
        <p:spPr>
          <a:xfrm>
            <a:off x="2435276" y="3100916"/>
            <a:ext cx="2781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조선을 건국한 사람은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1663B72-002F-5348-A90E-B1A80C031B91}"/>
              </a:ext>
            </a:extLst>
          </p:cNvPr>
          <p:cNvSpPr/>
          <p:nvPr/>
        </p:nvSpPr>
        <p:spPr>
          <a:xfrm>
            <a:off x="2435276" y="7209123"/>
            <a:ext cx="2530760" cy="1831861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조선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건국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사람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ㄴ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C97F297-AF34-D9E6-E82C-AFEB0E9914F7}"/>
              </a:ext>
            </a:extLst>
          </p:cNvPr>
          <p:cNvSpPr/>
          <p:nvPr/>
        </p:nvSpPr>
        <p:spPr>
          <a:xfrm>
            <a:off x="13777364" y="4517072"/>
            <a:ext cx="1892489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 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69EF6E5-17D8-1958-400F-8CBB4C4C6D8C}"/>
              </a:ext>
            </a:extLst>
          </p:cNvPr>
          <p:cNvSpPr/>
          <p:nvPr/>
        </p:nvSpPr>
        <p:spPr>
          <a:xfrm>
            <a:off x="10325013" y="4674876"/>
            <a:ext cx="1733367" cy="15624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EB47B60-8A8C-6B85-FEB8-57F47366AA71}"/>
              </a:ext>
            </a:extLst>
          </p:cNvPr>
          <p:cNvSpPr/>
          <p:nvPr/>
        </p:nvSpPr>
        <p:spPr>
          <a:xfrm>
            <a:off x="6505525" y="4666668"/>
            <a:ext cx="1919613" cy="1688885"/>
          </a:xfrm>
          <a:prstGeom prst="ellipse">
            <a:avLst/>
          </a:prstGeom>
          <a:solidFill>
            <a:srgbClr val="C7DBFF"/>
          </a:solidFill>
          <a:ln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있는 문서 반환 </a:t>
            </a:r>
          </a:p>
        </p:txBody>
      </p:sp>
      <p:sp>
        <p:nvSpPr>
          <p:cNvPr id="71" name="사각형: 둥근 모서리 18">
            <a:extLst>
              <a:ext uri="{FF2B5EF4-FFF2-40B4-BE49-F238E27FC236}">
                <a16:creationId xmlns:a16="http://schemas.microsoft.com/office/drawing/2014/main" id="{40F9A547-E48D-38B2-5D4D-B81847BE6076}"/>
              </a:ext>
            </a:extLst>
          </p:cNvPr>
          <p:cNvSpPr/>
          <p:nvPr/>
        </p:nvSpPr>
        <p:spPr>
          <a:xfrm>
            <a:off x="3871262" y="6452076"/>
            <a:ext cx="1491685" cy="270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쿼리 분석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-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태깅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" panose="020B0600000101010101" pitchFamily="34" charset="-127"/>
              <a:ea typeface="NanumSquare" panose="020B0600000101010101" pitchFamily="34" charset="-127"/>
              <a:cs typeface="+mn-cs"/>
            </a:endParaRPr>
          </a:p>
        </p:txBody>
      </p: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A42E5CD9-D760-9913-D41E-AD3BF1542B85}"/>
              </a:ext>
            </a:extLst>
          </p:cNvPr>
          <p:cNvSpPr/>
          <p:nvPr/>
        </p:nvSpPr>
        <p:spPr>
          <a:xfrm>
            <a:off x="6358854" y="7214844"/>
            <a:ext cx="2140464" cy="1826140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번 문서</a:t>
            </a:r>
          </a:p>
        </p:txBody>
      </p:sp>
      <p:sp>
        <p:nvSpPr>
          <p:cNvPr id="73" name="다이아몬드 72">
            <a:extLst>
              <a:ext uri="{FF2B5EF4-FFF2-40B4-BE49-F238E27FC236}">
                <a16:creationId xmlns:a16="http://schemas.microsoft.com/office/drawing/2014/main" id="{26604517-6C90-C3E9-087F-C76C06C6BF12}"/>
              </a:ext>
            </a:extLst>
          </p:cNvPr>
          <p:cNvSpPr/>
          <p:nvPr/>
        </p:nvSpPr>
        <p:spPr>
          <a:xfrm>
            <a:off x="10085219" y="7256830"/>
            <a:ext cx="2140464" cy="1776139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이성계</a:t>
            </a:r>
          </a:p>
        </p:txBody>
      </p:sp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57697BF2-7E0F-062A-5353-F630BBF71BFE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63" name="Object 6">
              <a:extLst>
                <a:ext uri="{FF2B5EF4-FFF2-40B4-BE49-F238E27FC236}">
                  <a16:creationId xmlns:a16="http://schemas.microsoft.com/office/drawing/2014/main" id="{2EBA0087-6D67-BBCC-60F9-FD701B01F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4CBF64B0-4D37-087D-A1FE-0FA535B2AD19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66" name="Object 9">
              <a:extLst>
                <a:ext uri="{FF2B5EF4-FFF2-40B4-BE49-F238E27FC236}">
                  <a16:creationId xmlns:a16="http://schemas.microsoft.com/office/drawing/2014/main" id="{6B12DEC9-AC9C-60C4-9A89-803549797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77" name="Google Shape;461;p34">
            <a:extLst>
              <a:ext uri="{FF2B5EF4-FFF2-40B4-BE49-F238E27FC236}">
                <a16:creationId xmlns:a16="http://schemas.microsoft.com/office/drawing/2014/main" id="{AB023328-D147-4576-DA70-92C91A17A0C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78" name="Google Shape;462;p34">
            <a:extLst>
              <a:ext uri="{FF2B5EF4-FFF2-40B4-BE49-F238E27FC236}">
                <a16:creationId xmlns:a16="http://schemas.microsoft.com/office/drawing/2014/main" id="{4929F0B7-BFCC-C493-DB90-47EC1D3DA306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4.1 </a:t>
            </a:r>
            <a:r>
              <a:rPr lang="ko-KR" altLang="en-US" sz="4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매커니즘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7685522-B1DA-5196-00E7-47C7AFB82D4D}"/>
              </a:ext>
            </a:extLst>
          </p:cNvPr>
          <p:cNvGrpSpPr/>
          <p:nvPr/>
        </p:nvGrpSpPr>
        <p:grpSpPr>
          <a:xfrm>
            <a:off x="6846271" y="6260663"/>
            <a:ext cx="1188236" cy="1091567"/>
            <a:chOff x="3086744" y="6050229"/>
            <a:chExt cx="1188236" cy="1091567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42634D1-9E7D-F346-3471-BD16B2D5B0A1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88" name="직선 연결선 84">
                <a:extLst>
                  <a:ext uri="{FF2B5EF4-FFF2-40B4-BE49-F238E27FC236}">
                    <a16:creationId xmlns:a16="http://schemas.microsoft.com/office/drawing/2014/main" id="{FFF69344-771A-44B1-9880-F1AE9D642C76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5">
                <a:extLst>
                  <a:ext uri="{FF2B5EF4-FFF2-40B4-BE49-F238E27FC236}">
                    <a16:creationId xmlns:a16="http://schemas.microsoft.com/office/drawing/2014/main" id="{57E999C6-946E-18EC-72EA-6605FFC8F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B8706458-9336-8B47-1960-12389A87E63A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86" name="직선 연결선 87">
                <a:extLst>
                  <a:ext uri="{FF2B5EF4-FFF2-40B4-BE49-F238E27FC236}">
                    <a16:creationId xmlns:a16="http://schemas.microsoft.com/office/drawing/2014/main" id="{41F8A66C-4DDD-9A06-03F5-B8BEB83D6B1D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8">
                <a:extLst>
                  <a:ext uri="{FF2B5EF4-FFF2-40B4-BE49-F238E27FC236}">
                    <a16:creationId xmlns:a16="http://schemas.microsoft.com/office/drawing/2014/main" id="{6FF02529-E922-DDA6-12C5-AFEA54258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CABC3F4-58D4-D9BC-DE61-59F94E61EFBF}"/>
              </a:ext>
            </a:extLst>
          </p:cNvPr>
          <p:cNvGrpSpPr/>
          <p:nvPr/>
        </p:nvGrpSpPr>
        <p:grpSpPr>
          <a:xfrm>
            <a:off x="10597578" y="6195847"/>
            <a:ext cx="1188236" cy="1091567"/>
            <a:chOff x="3086744" y="6050229"/>
            <a:chExt cx="1188236" cy="109156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EBEA6825-6A47-C967-8F72-46D3018FEE4D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95" name="직선 연결선 84">
                <a:extLst>
                  <a:ext uri="{FF2B5EF4-FFF2-40B4-BE49-F238E27FC236}">
                    <a16:creationId xmlns:a16="http://schemas.microsoft.com/office/drawing/2014/main" id="{F5814F1A-4CD8-CB13-0CAA-2E7E41B5FB39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85">
                <a:extLst>
                  <a:ext uri="{FF2B5EF4-FFF2-40B4-BE49-F238E27FC236}">
                    <a16:creationId xmlns:a16="http://schemas.microsoft.com/office/drawing/2014/main" id="{47FBBCD5-BDF5-BAFE-C147-4A24646F2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54BA77E-773A-937E-AE53-4A65DE410B87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93" name="직선 연결선 87">
                <a:extLst>
                  <a:ext uri="{FF2B5EF4-FFF2-40B4-BE49-F238E27FC236}">
                    <a16:creationId xmlns:a16="http://schemas.microsoft.com/office/drawing/2014/main" id="{F5440DFB-ED30-FB87-6216-7A35626892CE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88">
                <a:extLst>
                  <a:ext uri="{FF2B5EF4-FFF2-40B4-BE49-F238E27FC236}">
                    <a16:creationId xmlns:a16="http://schemas.microsoft.com/office/drawing/2014/main" id="{1E0577E5-1522-09D2-96C9-49A6B635A9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724717F-A929-DFD1-A575-6E2354D8CCCF}"/>
              </a:ext>
            </a:extLst>
          </p:cNvPr>
          <p:cNvGrpSpPr/>
          <p:nvPr/>
        </p:nvGrpSpPr>
        <p:grpSpPr>
          <a:xfrm>
            <a:off x="14121237" y="6168116"/>
            <a:ext cx="1188236" cy="1091567"/>
            <a:chOff x="3086744" y="6050229"/>
            <a:chExt cx="1188236" cy="1091567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9F6424C-0191-42EB-008B-6F514E677599}"/>
                </a:ext>
              </a:extLst>
            </p:cNvPr>
            <p:cNvGrpSpPr/>
            <p:nvPr/>
          </p:nvGrpSpPr>
          <p:grpSpPr>
            <a:xfrm flipH="1">
              <a:off x="3996469" y="6050230"/>
              <a:ext cx="278511" cy="1091566"/>
              <a:chOff x="2188225" y="4109371"/>
              <a:chExt cx="255873" cy="655920"/>
            </a:xfrm>
          </p:grpSpPr>
          <p:cxnSp>
            <p:nvCxnSpPr>
              <p:cNvPr id="102" name="직선 연결선 84">
                <a:extLst>
                  <a:ext uri="{FF2B5EF4-FFF2-40B4-BE49-F238E27FC236}">
                    <a16:creationId xmlns:a16="http://schemas.microsoft.com/office/drawing/2014/main" id="{C109BEB3-2AA2-1DA4-512F-E3BC622F12EA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85">
                <a:extLst>
                  <a:ext uri="{FF2B5EF4-FFF2-40B4-BE49-F238E27FC236}">
                    <a16:creationId xmlns:a16="http://schemas.microsoft.com/office/drawing/2014/main" id="{2F21E050-79B0-C34D-EA79-CBC3F4291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CD68078-2184-142D-6E7D-C50D6445E3E2}"/>
                </a:ext>
              </a:extLst>
            </p:cNvPr>
            <p:cNvGrpSpPr/>
            <p:nvPr/>
          </p:nvGrpSpPr>
          <p:grpSpPr>
            <a:xfrm>
              <a:off x="3086744" y="6050229"/>
              <a:ext cx="287966" cy="1091567"/>
              <a:chOff x="2188225" y="4109371"/>
              <a:chExt cx="255873" cy="655920"/>
            </a:xfrm>
          </p:grpSpPr>
          <p:cxnSp>
            <p:nvCxnSpPr>
              <p:cNvPr id="100" name="직선 연결선 87">
                <a:extLst>
                  <a:ext uri="{FF2B5EF4-FFF2-40B4-BE49-F238E27FC236}">
                    <a16:creationId xmlns:a16="http://schemas.microsoft.com/office/drawing/2014/main" id="{A51FD78D-794A-3570-15F9-06DB6849552B}"/>
                  </a:ext>
                </a:extLst>
              </p:cNvPr>
              <p:cNvCxnSpPr/>
              <p:nvPr/>
            </p:nvCxnSpPr>
            <p:spPr>
              <a:xfrm flipH="1">
                <a:off x="2188225" y="4519091"/>
                <a:ext cx="255873" cy="24620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88">
                <a:extLst>
                  <a:ext uri="{FF2B5EF4-FFF2-40B4-BE49-F238E27FC236}">
                    <a16:creationId xmlns:a16="http://schemas.microsoft.com/office/drawing/2014/main" id="{25499C3D-1BBB-801B-4913-5383C3875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098" y="4109371"/>
                <a:ext cx="0" cy="409720"/>
              </a:xfrm>
              <a:prstGeom prst="line">
                <a:avLst/>
              </a:pr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다이아몬드 103">
            <a:extLst>
              <a:ext uri="{FF2B5EF4-FFF2-40B4-BE49-F238E27FC236}">
                <a16:creationId xmlns:a16="http://schemas.microsoft.com/office/drawing/2014/main" id="{CCFEB012-F7D9-E0CC-2697-61C0DF7C1968}"/>
              </a:ext>
            </a:extLst>
          </p:cNvPr>
          <p:cNvSpPr/>
          <p:nvPr/>
        </p:nvSpPr>
        <p:spPr>
          <a:xfrm>
            <a:off x="13727125" y="7236984"/>
            <a:ext cx="2140464" cy="1776138"/>
          </a:xfrm>
          <a:prstGeom prst="diamond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</a:rPr>
              <a:t>이성계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33BAEB-B133-D5CF-442B-A001B19789F5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5" name="Google Shape;337;p30">
            <a:extLst>
              <a:ext uri="{FF2B5EF4-FFF2-40B4-BE49-F238E27FC236}">
                <a16:creationId xmlns:a16="http://schemas.microsoft.com/office/drawing/2014/main" id="{2A633FCC-7ECF-09A5-58A4-DCAC54C54C07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한국사 교육 응용프로그램 작동 과정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FB68D66B-9268-C5F8-1EF2-C1382CC7638E}"/>
              </a:ext>
            </a:extLst>
          </p:cNvPr>
          <p:cNvGrpSpPr/>
          <p:nvPr/>
        </p:nvGrpSpPr>
        <p:grpSpPr>
          <a:xfrm>
            <a:off x="1090746" y="2887343"/>
            <a:ext cx="15861941" cy="6350167"/>
            <a:chOff x="0" y="5676615"/>
            <a:chExt cx="18285714" cy="4609099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C614208E-69C8-525F-C9D1-A2E2547E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30" name="그룹 1002">
            <a:extLst>
              <a:ext uri="{FF2B5EF4-FFF2-40B4-BE49-F238E27FC236}">
                <a16:creationId xmlns:a16="http://schemas.microsoft.com/office/drawing/2014/main" id="{C9613C36-091B-6345-0B96-41720A2675B4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35775EA2-6AC9-7D9B-6112-3D159F026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51252487-043A-711F-4986-1116DBEFC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33" name="Object 9">
              <a:extLst>
                <a:ext uri="{FF2B5EF4-FFF2-40B4-BE49-F238E27FC236}">
                  <a16:creationId xmlns:a16="http://schemas.microsoft.com/office/drawing/2014/main" id="{99C31B30-2F73-C9BD-4FF1-BFE7525B7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E272BFC2-3306-8963-A4E7-1F84C7E1F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9432" y="3071815"/>
            <a:ext cx="6387402" cy="587442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5CF8947-25B7-57D2-D4E8-CBEF977F4AEC}"/>
              </a:ext>
            </a:extLst>
          </p:cNvPr>
          <p:cNvGrpSpPr/>
          <p:nvPr/>
        </p:nvGrpSpPr>
        <p:grpSpPr>
          <a:xfrm>
            <a:off x="9142857" y="2532259"/>
            <a:ext cx="7197504" cy="6482107"/>
            <a:chOff x="8744339" y="3005976"/>
            <a:chExt cx="6024792" cy="594752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B8F040B-1A5E-67B1-5E1B-40F7D30C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44339" y="5600700"/>
              <a:ext cx="6024792" cy="33528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43787E1-05C7-1CC2-9905-D28233D0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4339" y="3005976"/>
              <a:ext cx="6024791" cy="2594724"/>
            </a:xfrm>
            <a:prstGeom prst="rect">
              <a:avLst/>
            </a:prstGeom>
          </p:spPr>
        </p:pic>
      </p:grpSp>
      <p:sp>
        <p:nvSpPr>
          <p:cNvPr id="49" name="Google Shape;461;p34">
            <a:extLst>
              <a:ext uri="{FF2B5EF4-FFF2-40B4-BE49-F238E27FC236}">
                <a16:creationId xmlns:a16="http://schemas.microsoft.com/office/drawing/2014/main" id="{AA752ADF-F2AE-987D-2020-5B8047F4D264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0" name="Google Shape;462;p34">
            <a:extLst>
              <a:ext uri="{FF2B5EF4-FFF2-40B4-BE49-F238E27FC236}">
                <a16:creationId xmlns:a16="http://schemas.microsoft.com/office/drawing/2014/main" id="{39EF4256-D4DA-9AB4-DCC5-31A2F704EC46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4.2 Flask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코드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B7D38-18D2-0BB7-6905-E831419CDEB2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337;p30">
            <a:extLst>
              <a:ext uri="{FF2B5EF4-FFF2-40B4-BE49-F238E27FC236}">
                <a16:creationId xmlns:a16="http://schemas.microsoft.com/office/drawing/2014/main" id="{F03549D5-FAB8-7D7C-0A41-58E0D1DCB612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Flask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를 이용해 웹 서비스 제작</a:t>
            </a:r>
          </a:p>
        </p:txBody>
      </p:sp>
    </p:spTree>
    <p:extLst>
      <p:ext uri="{BB962C8B-B14F-4D97-AF65-F5344CB8AC3E}">
        <p14:creationId xmlns:p14="http://schemas.microsoft.com/office/powerpoint/2010/main" val="280297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ject 8">
            <a:extLst>
              <a:ext uri="{FF2B5EF4-FFF2-40B4-BE49-F238E27FC236}">
                <a16:creationId xmlns:a16="http://schemas.microsoft.com/office/drawing/2014/main" id="{65026631-44DF-2EFD-6057-8559701FCA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5065" y="2820965"/>
            <a:ext cx="5616819" cy="6528237"/>
          </a:xfrm>
          <a:prstGeom prst="rect">
            <a:avLst/>
          </a:prstGeom>
        </p:spPr>
      </p:pic>
      <p:pic>
        <p:nvPicPr>
          <p:cNvPr id="35" name="Object 8">
            <a:extLst>
              <a:ext uri="{FF2B5EF4-FFF2-40B4-BE49-F238E27FC236}">
                <a16:creationId xmlns:a16="http://schemas.microsoft.com/office/drawing/2014/main" id="{8765D857-0398-EAA6-23B0-851BE6B7B4F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6731" y="2820965"/>
            <a:ext cx="5285097" cy="6528237"/>
          </a:xfrm>
          <a:prstGeom prst="rect">
            <a:avLst/>
          </a:prstGeom>
        </p:spPr>
      </p:pic>
      <p:grpSp>
        <p:nvGrpSpPr>
          <p:cNvPr id="33" name="그룹 1004">
            <a:extLst>
              <a:ext uri="{FF2B5EF4-FFF2-40B4-BE49-F238E27FC236}">
                <a16:creationId xmlns:a16="http://schemas.microsoft.com/office/drawing/2014/main" id="{32615B28-A2FD-C7E8-5554-7E75E5BB6FC1}"/>
              </a:ext>
            </a:extLst>
          </p:cNvPr>
          <p:cNvGrpSpPr/>
          <p:nvPr/>
        </p:nvGrpSpPr>
        <p:grpSpPr>
          <a:xfrm>
            <a:off x="2765391" y="2820966"/>
            <a:ext cx="5265737" cy="6352064"/>
            <a:chOff x="2613375" y="2681583"/>
            <a:chExt cx="4013203" cy="6670798"/>
          </a:xfrm>
        </p:grpSpPr>
        <p:pic>
          <p:nvPicPr>
            <p:cNvPr id="34" name="Object 14">
              <a:extLst>
                <a:ext uri="{FF2B5EF4-FFF2-40B4-BE49-F238E27FC236}">
                  <a16:creationId xmlns:a16="http://schemas.microsoft.com/office/drawing/2014/main" id="{5028FCA4-D94A-374E-AFC0-B37F70E6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  <a:ln>
              <a:solidFill>
                <a:srgbClr val="3F64C7"/>
              </a:solidFill>
            </a:ln>
          </p:spPr>
        </p:pic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E98CC022-9059-4781-DAE5-9CF6D47A6989}"/>
              </a:ext>
            </a:extLst>
          </p:cNvPr>
          <p:cNvGrpSpPr/>
          <p:nvPr/>
        </p:nvGrpSpPr>
        <p:grpSpPr>
          <a:xfrm>
            <a:off x="10443411" y="2764163"/>
            <a:ext cx="5715000" cy="6407796"/>
            <a:chOff x="0" y="5676615"/>
            <a:chExt cx="18285714" cy="4609099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ED02F77-0AB2-B3F0-5329-E7FD151A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sp>
        <p:nvSpPr>
          <p:cNvPr id="57" name="사각형: 둥근 모서리 15">
            <a:extLst>
              <a:ext uri="{FF2B5EF4-FFF2-40B4-BE49-F238E27FC236}">
                <a16:creationId xmlns:a16="http://schemas.microsoft.com/office/drawing/2014/main" id="{5877BD6D-246D-2EDD-F0B4-D959587934A6}"/>
              </a:ext>
            </a:extLst>
          </p:cNvPr>
          <p:cNvSpPr/>
          <p:nvPr/>
        </p:nvSpPr>
        <p:spPr>
          <a:xfrm>
            <a:off x="4375146" y="3036063"/>
            <a:ext cx="2036890" cy="608818"/>
          </a:xfrm>
          <a:prstGeom prst="roundRect">
            <a:avLst/>
          </a:prstGeom>
          <a:solidFill>
            <a:srgbClr val="C7DBFF"/>
          </a:solidFill>
          <a:ln w="28575">
            <a:solidFill>
              <a:srgbClr val="C7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화면 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사각형: 둥근 모서리 19">
            <a:extLst>
              <a:ext uri="{FF2B5EF4-FFF2-40B4-BE49-F238E27FC236}">
                <a16:creationId xmlns:a16="http://schemas.microsoft.com/office/drawing/2014/main" id="{598049DA-C9CF-A4A5-5115-BEB11D40DDFC}"/>
              </a:ext>
            </a:extLst>
          </p:cNvPr>
          <p:cNvSpPr/>
          <p:nvPr/>
        </p:nvSpPr>
        <p:spPr>
          <a:xfrm>
            <a:off x="12231913" y="2993197"/>
            <a:ext cx="2256825" cy="567778"/>
          </a:xfrm>
          <a:prstGeom prst="roundRect">
            <a:avLst/>
          </a:prstGeom>
          <a:solidFill>
            <a:srgbClr val="3F64C7"/>
          </a:solidFill>
          <a:ln w="28575"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화면 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BC4B752-6AE9-CD14-9755-DC32E07F66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52" t="8380" r="18413" b="4910"/>
          <a:stretch/>
        </p:blipFill>
        <p:spPr>
          <a:xfrm>
            <a:off x="11198044" y="3846336"/>
            <a:ext cx="4324565" cy="4188044"/>
          </a:xfrm>
          <a:prstGeom prst="rect">
            <a:avLst/>
          </a:prstGeom>
          <a:ln>
            <a:noFill/>
          </a:ln>
        </p:spPr>
      </p:pic>
      <p:sp>
        <p:nvSpPr>
          <p:cNvPr id="65" name="화살표: 오른쪽 21">
            <a:extLst>
              <a:ext uri="{FF2B5EF4-FFF2-40B4-BE49-F238E27FC236}">
                <a16:creationId xmlns:a16="http://schemas.microsoft.com/office/drawing/2014/main" id="{93751FBF-23DB-D925-F2EF-D9D0D999329A}"/>
              </a:ext>
            </a:extLst>
          </p:cNvPr>
          <p:cNvSpPr/>
          <p:nvPr/>
        </p:nvSpPr>
        <p:spPr>
          <a:xfrm>
            <a:off x="8741023" y="5482353"/>
            <a:ext cx="1120131" cy="700558"/>
          </a:xfrm>
          <a:prstGeom prst="rightArrow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9AE9FA3-1136-6D7C-07C0-7266023C2D21}"/>
              </a:ext>
            </a:extLst>
          </p:cNvPr>
          <p:cNvSpPr txBox="1"/>
          <p:nvPr/>
        </p:nvSpPr>
        <p:spPr>
          <a:xfrm>
            <a:off x="12118510" y="8260705"/>
            <a:ext cx="256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&amp;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로고 디자인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글씨체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글씨 색 수정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AA2B0D63-F3FC-9B7A-7539-13BA0E4A5D87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3C75D206-84D9-FFBD-517F-124344B87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C7B0A6F9-DE93-CBF1-18CC-615520501B3E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EE4153EC-B715-94E7-1D82-3F7EEFB8C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3" name="Google Shape;461;p34">
            <a:extLst>
              <a:ext uri="{FF2B5EF4-FFF2-40B4-BE49-F238E27FC236}">
                <a16:creationId xmlns:a16="http://schemas.microsoft.com/office/drawing/2014/main" id="{1333394C-29A8-BF68-9A82-6E0F2532B7A6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Google Shape;462;p34">
            <a:extLst>
              <a:ext uri="{FF2B5EF4-FFF2-40B4-BE49-F238E27FC236}">
                <a16:creationId xmlns:a16="http://schemas.microsoft.com/office/drawing/2014/main" id="{B531C8A2-78DA-AB76-5A2F-56B4A121EC27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4.3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 서비스 발전 과정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C87B1A72-5E17-1AD7-0751-4E8A72F005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11" t="9274" r="23559" b="12728"/>
          <a:stretch/>
        </p:blipFill>
        <p:spPr bwMode="auto">
          <a:xfrm>
            <a:off x="3206997" y="4007700"/>
            <a:ext cx="4373188" cy="4350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A6E4706-B88E-3F84-C990-03C077ADB613}"/>
              </a:ext>
            </a:extLst>
          </p:cNvPr>
          <p:cNvSpPr txBox="1"/>
          <p:nvPr/>
        </p:nvSpPr>
        <p:spPr>
          <a:xfrm>
            <a:off x="5948806" y="7760146"/>
            <a:ext cx="188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기본 검색 창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B26D1-AEDE-1DAE-2744-EF66C9C46872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337;p30">
            <a:extLst>
              <a:ext uri="{FF2B5EF4-FFF2-40B4-BE49-F238E27FC236}">
                <a16:creationId xmlns:a16="http://schemas.microsoft.com/office/drawing/2014/main" id="{D4EF5386-AFC2-4D23-202D-59B111059342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Html</a:t>
            </a: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을 이용한 </a:t>
            </a:r>
            <a:r>
              <a:rPr lang="en-US" altLang="ko-KR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UI</a:t>
            </a: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 디자인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669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BC508A88-71CF-363D-93B8-921EE3F64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8379" r="941" b="4909"/>
          <a:stretch/>
        </p:blipFill>
        <p:spPr bwMode="auto">
          <a:xfrm>
            <a:off x="2243850" y="2760158"/>
            <a:ext cx="13798013" cy="64628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5457D686-0D4D-FBDA-4DE4-50200D960727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48B2456C-F806-C7E1-D1F2-C0ABC8AAF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69248A75-5644-5AF5-8D32-186EAAC68885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725C3B10-7881-1840-A570-61EFFF853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Google Shape;461;p34">
            <a:extLst>
              <a:ext uri="{FF2B5EF4-FFF2-40B4-BE49-F238E27FC236}">
                <a16:creationId xmlns:a16="http://schemas.microsoft.com/office/drawing/2014/main" id="{E260BB15-9AC5-1B97-A025-22C6B451D275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Google Shape;462;p34">
            <a:extLst>
              <a:ext uri="{FF2B5EF4-FFF2-40B4-BE49-F238E27FC236}">
                <a16:creationId xmlns:a16="http://schemas.microsoft.com/office/drawing/2014/main" id="{65745A61-9EFA-86DA-18D0-8E17F50A7B2B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4.3.1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시현 화면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624F3-D732-BCDD-CA04-A9337DA19A01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Google Shape;337;p30">
            <a:extLst>
              <a:ext uri="{FF2B5EF4-FFF2-40B4-BE49-F238E27FC236}">
                <a16:creationId xmlns:a16="http://schemas.microsoft.com/office/drawing/2014/main" id="{3BC12AC9-E6E8-1CC0-EFE1-F0F9DDC8522A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웹 응용프로그램 시현 화면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5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045956B4-77B0-C4E2-29A2-B1F8F191E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3" r="2101" b="12297"/>
          <a:stretch/>
        </p:blipFill>
        <p:spPr>
          <a:xfrm>
            <a:off x="2217392" y="2755900"/>
            <a:ext cx="13853216" cy="6458208"/>
          </a:xfrm>
          <a:prstGeom prst="rect">
            <a:avLst/>
          </a:prstGeom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68EC38E1-5A2A-E83B-9A46-61BF90E615B5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B104537D-212F-1927-87D0-324741B22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3D55D3B9-7B1E-BE77-781F-B7EE077C8D7C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3E036114-551B-21A9-438E-43BD5FA01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8" name="Google Shape;461;p34">
            <a:extLst>
              <a:ext uri="{FF2B5EF4-FFF2-40B4-BE49-F238E27FC236}">
                <a16:creationId xmlns:a16="http://schemas.microsoft.com/office/drawing/2014/main" id="{A4C7A5D4-263B-D4C0-97A0-1EA2DAC48E6A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30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568D9E7A-BF6E-F20B-0159-4A0E05E5A697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4.3.2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 화면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A3A96-1518-D70C-A1B5-5636DB5499AA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Google Shape;337;p30">
            <a:extLst>
              <a:ext uri="{FF2B5EF4-FFF2-40B4-BE49-F238E27FC236}">
                <a16:creationId xmlns:a16="http://schemas.microsoft.com/office/drawing/2014/main" id="{EAE3AE72-DC3B-B3A1-2EBA-7D72A06B18FE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웹 응용프로그램 검색 결과 화면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51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1;p34">
            <a:extLst>
              <a:ext uri="{FF2B5EF4-FFF2-40B4-BE49-F238E27FC236}">
                <a16:creationId xmlns:a16="http://schemas.microsoft.com/office/drawing/2014/main" id="{CA894504-0ADA-6A9B-A410-21A393DD0803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Google Shape;462;p34">
            <a:extLst>
              <a:ext uri="{FF2B5EF4-FFF2-40B4-BE49-F238E27FC236}">
                <a16:creationId xmlns:a16="http://schemas.microsoft.com/office/drawing/2014/main" id="{655FABD3-9F0F-C661-8EC5-E1619368D776}"/>
              </a:ext>
            </a:extLst>
          </p:cNvPr>
          <p:cNvSpPr txBox="1"/>
          <p:nvPr/>
        </p:nvSpPr>
        <p:spPr>
          <a:xfrm>
            <a:off x="1090746" y="799228"/>
            <a:ext cx="708108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4.3.3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검색 결과 화면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Slack _ 4팀-김원익-한유림-박준서-김민균-조수현 _ Joongang - Chrome 2022-07-01 22-45-04_Trim_Trim">
            <a:hlinkClick r:id="" action="ppaction://media"/>
            <a:extLst>
              <a:ext uri="{FF2B5EF4-FFF2-40B4-BE49-F238E27FC236}">
                <a16:creationId xmlns:a16="http://schemas.microsoft.com/office/drawing/2014/main" id="{E5443D8B-A8A3-0E24-6FD1-220CBCDA2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200" r="4319"/>
          <a:stretch/>
        </p:blipFill>
        <p:spPr>
          <a:xfrm>
            <a:off x="3343702" y="1952844"/>
            <a:ext cx="13378388" cy="72846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38C647-EBD4-120C-6112-58FC2BB8D668}"/>
              </a:ext>
            </a:extLst>
          </p:cNvPr>
          <p:cNvSpPr txBox="1"/>
          <p:nvPr/>
        </p:nvSpPr>
        <p:spPr>
          <a:xfrm>
            <a:off x="15516985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배포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337;p30">
            <a:extLst>
              <a:ext uri="{FF2B5EF4-FFF2-40B4-BE49-F238E27FC236}">
                <a16:creationId xmlns:a16="http://schemas.microsoft.com/office/drawing/2014/main" id="{8A2B5BD5-2162-DF72-6F56-0C67BF5BF680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서비스 시현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itchFamily="50" charset="-127"/>
              <a:ea typeface="나눔스퀘어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6BC8386-92CC-7B96-9A3A-233B80328C42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32" name="그룹 1002">
              <a:extLst>
                <a:ext uri="{FF2B5EF4-FFF2-40B4-BE49-F238E27FC236}">
                  <a16:creationId xmlns:a16="http://schemas.microsoft.com/office/drawing/2014/main" id="{F1F92D39-827B-B8F5-77F1-3C96865A77B7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0" name="Object 3">
                <a:extLst>
                  <a:ext uri="{FF2B5EF4-FFF2-40B4-BE49-F238E27FC236}">
                    <a16:creationId xmlns:a16="http://schemas.microsoft.com/office/drawing/2014/main" id="{A5715CFD-8B02-677D-6789-9DCEFD57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CD13612E-59E3-6244-0A57-8D62836E5604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9" name="Object 6">
                <a:extLst>
                  <a:ext uri="{FF2B5EF4-FFF2-40B4-BE49-F238E27FC236}">
                    <a16:creationId xmlns:a16="http://schemas.microsoft.com/office/drawing/2014/main" id="{3AAED40B-C195-1992-5685-F754A9003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id="{1B1D9BE5-42F3-B4AB-C397-D4C22A1F9042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8" name="Object 9">
                <a:extLst>
                  <a:ext uri="{FF2B5EF4-FFF2-40B4-BE49-F238E27FC236}">
                    <a16:creationId xmlns:a16="http://schemas.microsoft.com/office/drawing/2014/main" id="{83CB01B8-AE69-22D5-8DC7-9F786CA83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6" name="그룹 1005">
              <a:extLst>
                <a:ext uri="{FF2B5EF4-FFF2-40B4-BE49-F238E27FC236}">
                  <a16:creationId xmlns:a16="http://schemas.microsoft.com/office/drawing/2014/main" id="{897C4C8C-C1A8-A6BE-8F56-427E3C16302A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7" name="Object 12">
                <a:extLst>
                  <a:ext uri="{FF2B5EF4-FFF2-40B4-BE49-F238E27FC236}">
                    <a16:creationId xmlns:a16="http://schemas.microsoft.com/office/drawing/2014/main" id="{B347D71B-05FE-A533-FE46-A600CE60B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AEAFE2-FCE8-27D7-E8ED-69608979708B}"/>
              </a:ext>
            </a:extLst>
          </p:cNvPr>
          <p:cNvSpPr txBox="1"/>
          <p:nvPr/>
        </p:nvSpPr>
        <p:spPr>
          <a:xfrm>
            <a:off x="6425372" y="2273267"/>
            <a:ext cx="5283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05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한계점 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&amp;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보완점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C5E174-C2EA-6204-CB32-A8BA6D1081ED}"/>
              </a:ext>
            </a:extLst>
          </p:cNvPr>
          <p:cNvSpPr txBox="1"/>
          <p:nvPr/>
        </p:nvSpPr>
        <p:spPr>
          <a:xfrm>
            <a:off x="7996085" y="4020115"/>
            <a:ext cx="26126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멘토링 피드백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문제점 및 해결 과정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한계점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모델 보완 사항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330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E0C0B35-976A-CD4A-D0E3-4BE84BF3901C}"/>
              </a:ext>
            </a:extLst>
          </p:cNvPr>
          <p:cNvSpPr txBox="1"/>
          <p:nvPr/>
        </p:nvSpPr>
        <p:spPr>
          <a:xfrm>
            <a:off x="7809851" y="4036758"/>
            <a:ext cx="271417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나눔스퀘어 Bold"/>
              </a:rPr>
              <a:t>- </a:t>
            </a:r>
            <a:r>
              <a:rPr lang="ko-KR" altLang="en-US" sz="2000" dirty="0">
                <a:solidFill>
                  <a:schemeClr val="bg1"/>
                </a:solidFill>
                <a:ea typeface="나눔스퀘어 Bold"/>
              </a:rPr>
              <a:t>프로젝트 추진 방향</a:t>
            </a:r>
            <a:endParaRPr lang="ko-KR" altLang="en-US" dirty="0">
              <a:solidFill>
                <a:schemeClr val="bg1"/>
              </a:solidFill>
              <a:ea typeface="나눔스퀘어 Bold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제작 목적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현상 분석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추진 일정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개발 환경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5510E1-870F-A6FB-4505-A726088FF5FC}"/>
              </a:ext>
            </a:extLst>
          </p:cNvPr>
          <p:cNvSpPr txBox="1"/>
          <p:nvPr/>
        </p:nvSpPr>
        <p:spPr>
          <a:xfrm>
            <a:off x="7024087" y="2273267"/>
            <a:ext cx="4086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3844073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2" name="Google Shape;462;p34">
            <a:extLst>
              <a:ext uri="{FF2B5EF4-FFF2-40B4-BE49-F238E27FC236}">
                <a16:creationId xmlns:a16="http://schemas.microsoft.com/office/drawing/2014/main" id="{4BCBD0A2-ADA0-C0D7-D21A-C6E857DA1348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FB50633-3179-4162-3E5E-96F54FCB17F1}"/>
              </a:ext>
            </a:extLst>
          </p:cNvPr>
          <p:cNvSpPr/>
          <p:nvPr/>
        </p:nvSpPr>
        <p:spPr>
          <a:xfrm>
            <a:off x="13553981" y="4764198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206085-79C3-9A98-27DD-49A852E75656}"/>
              </a:ext>
            </a:extLst>
          </p:cNvPr>
          <p:cNvSpPr/>
          <p:nvPr/>
        </p:nvSpPr>
        <p:spPr>
          <a:xfrm>
            <a:off x="6573520" y="538468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461;p34">
            <a:extLst>
              <a:ext uri="{FF2B5EF4-FFF2-40B4-BE49-F238E27FC236}">
                <a16:creationId xmlns:a16="http://schemas.microsoft.com/office/drawing/2014/main" id="{53F5F9B2-A48E-1932-ECC9-C9E0165C9DA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2DB646C-B6FA-8797-F4B4-BD24AAE4DEAB}"/>
              </a:ext>
            </a:extLst>
          </p:cNvPr>
          <p:cNvSpPr/>
          <p:nvPr/>
        </p:nvSpPr>
        <p:spPr>
          <a:xfrm>
            <a:off x="13106256" y="4505272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4700BD-FA3D-64FC-FE00-E0ACF382355F}"/>
              </a:ext>
            </a:extLst>
          </p:cNvPr>
          <p:cNvSpPr/>
          <p:nvPr/>
        </p:nvSpPr>
        <p:spPr>
          <a:xfrm>
            <a:off x="6271398" y="513161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2D352C-5665-1B4D-9B54-B6EAE8ACF6A1}"/>
              </a:ext>
            </a:extLst>
          </p:cNvPr>
          <p:cNvSpPr/>
          <p:nvPr/>
        </p:nvSpPr>
        <p:spPr>
          <a:xfrm>
            <a:off x="2133601" y="3414713"/>
            <a:ext cx="3373146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en-US" altLang="ko-KR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KICK-OFF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아키텍쳐와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플로우 작성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방법 및 개념에 대한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 부족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멘토와의 지속적 소통 과정에서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질의응답과 추가적 설명 요구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자료 탐색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48599F-179C-5E75-D4DA-3473F18DD535}"/>
              </a:ext>
            </a:extLst>
          </p:cNvPr>
          <p:cNvSpPr/>
          <p:nvPr/>
        </p:nvSpPr>
        <p:spPr>
          <a:xfrm>
            <a:off x="5776778" y="3414714"/>
            <a:ext cx="3048726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A6B54-B8F3-C4BD-3A7A-66B86EA11E53}"/>
              </a:ext>
            </a:extLst>
          </p:cNvPr>
          <p:cNvSpPr txBox="1"/>
          <p:nvPr/>
        </p:nvSpPr>
        <p:spPr>
          <a:xfrm>
            <a:off x="12817029" y="4100949"/>
            <a:ext cx="30837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테스팅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셋을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train-test set</a:t>
            </a:r>
          </a:p>
          <a:p>
            <a:pPr algn="ctr"/>
            <a:r>
              <a:rPr lang="ko-KR" altLang="en-US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나누기 어려움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수를 늘려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정답률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도출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(predict)</a:t>
            </a: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프로젝트는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Reading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제외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Retrieval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 전체 모델에 대한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2/3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58414F7-AF0F-7AF5-2265-F87499ED61EF}"/>
              </a:ext>
            </a:extLst>
          </p:cNvPr>
          <p:cNvSpPr/>
          <p:nvPr/>
        </p:nvSpPr>
        <p:spPr>
          <a:xfrm>
            <a:off x="12661901" y="3425736"/>
            <a:ext cx="3394030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F3F13FD9-6B57-25FD-2D87-31B344622013}"/>
              </a:ext>
            </a:extLst>
          </p:cNvPr>
          <p:cNvSpPr/>
          <p:nvPr/>
        </p:nvSpPr>
        <p:spPr>
          <a:xfrm>
            <a:off x="13490481" y="322914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고도화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F3876BB-9FD7-174B-653D-52D5F3070B4D}"/>
              </a:ext>
            </a:extLst>
          </p:cNvPr>
          <p:cNvSpPr/>
          <p:nvPr/>
        </p:nvSpPr>
        <p:spPr>
          <a:xfrm>
            <a:off x="2912565" y="319634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단계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1D9BE6-A21E-299E-1C2F-260872CDBC77}"/>
              </a:ext>
            </a:extLst>
          </p:cNvPr>
          <p:cNvSpPr txBox="1"/>
          <p:nvPr/>
        </p:nvSpPr>
        <p:spPr>
          <a:xfrm>
            <a:off x="9135761" y="4699138"/>
            <a:ext cx="3206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구성 문장 개수 수정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입력에 따라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조절 가능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아닌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pickle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로드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로딩 속도 비교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BCF7E5-CFA8-8121-53A8-C73E5380736D}"/>
              </a:ext>
            </a:extLst>
          </p:cNvPr>
          <p:cNvSpPr txBox="1"/>
          <p:nvPr/>
        </p:nvSpPr>
        <p:spPr>
          <a:xfrm>
            <a:off x="5916210" y="4505272"/>
            <a:ext cx="27920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가이드 라인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Retrieval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영역의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응용프로그램 구축 우선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셋의 저장과 수집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 방법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색인된 정보를 저장할 곳에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대한 구조 설계 필요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83E1B9-4BF0-F80D-288E-7214643EA32B}"/>
              </a:ext>
            </a:extLst>
          </p:cNvPr>
          <p:cNvSpPr/>
          <p:nvPr/>
        </p:nvSpPr>
        <p:spPr>
          <a:xfrm>
            <a:off x="9142620" y="3406570"/>
            <a:ext cx="3206866" cy="5017708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D96A24-0ECD-27ED-5B7C-A5EA5187E4B7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한계점과 보완점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Google Shape;337;p30">
            <a:extLst>
              <a:ext uri="{FF2B5EF4-FFF2-40B4-BE49-F238E27FC236}">
                <a16:creationId xmlns:a16="http://schemas.microsoft.com/office/drawing/2014/main" id="{1D98D9AC-EB7A-109D-2F1E-617FD2689B98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125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00ECA8D8-FF76-06FA-E45B-64825CC25FFC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EA7C65-4195-3977-DEB3-BB0D1B54C1E6}"/>
              </a:ext>
            </a:extLst>
          </p:cNvPr>
          <p:cNvSpPr/>
          <p:nvPr/>
        </p:nvSpPr>
        <p:spPr>
          <a:xfrm>
            <a:off x="13106256" y="4505272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CC483BA-6F89-FF42-6BB9-AD90CF49283D}"/>
              </a:ext>
            </a:extLst>
          </p:cNvPr>
          <p:cNvSpPr/>
          <p:nvPr/>
        </p:nvSpPr>
        <p:spPr>
          <a:xfrm>
            <a:off x="6271398" y="5131612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6ECDD6-A167-AE63-98AF-E4979F67B44E}"/>
              </a:ext>
            </a:extLst>
          </p:cNvPr>
          <p:cNvSpPr/>
          <p:nvPr/>
        </p:nvSpPr>
        <p:spPr>
          <a:xfrm>
            <a:off x="2133601" y="3414713"/>
            <a:ext cx="3373146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39ECDA-E735-3DB3-89AA-490B88D02BD9}"/>
              </a:ext>
            </a:extLst>
          </p:cNvPr>
          <p:cNvSpPr/>
          <p:nvPr/>
        </p:nvSpPr>
        <p:spPr>
          <a:xfrm>
            <a:off x="5776778" y="3414714"/>
            <a:ext cx="3048726" cy="500956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748312-5CC9-52DB-1161-8D78E6215F24}"/>
              </a:ext>
            </a:extLst>
          </p:cNvPr>
          <p:cNvSpPr txBox="1"/>
          <p:nvPr/>
        </p:nvSpPr>
        <p:spPr>
          <a:xfrm>
            <a:off x="13156002" y="4197027"/>
            <a:ext cx="29258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BM25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단어의 빈도 수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불용어의 검색 점수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길이의 검색 점수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모두 영향 ↓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N-gram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MRC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사용하기 적합하지 않은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알고리즘으로 판단하여 제외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6B44C-E617-F00E-39B0-B50A6EFA52EB}"/>
              </a:ext>
            </a:extLst>
          </p:cNvPr>
          <p:cNvSpPr/>
          <p:nvPr/>
        </p:nvSpPr>
        <p:spPr>
          <a:xfrm>
            <a:off x="9307831" y="3414713"/>
            <a:ext cx="3365844" cy="499268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9B751A-9588-4810-449F-3F9DF74D738A}"/>
              </a:ext>
            </a:extLst>
          </p:cNvPr>
          <p:cNvSpPr/>
          <p:nvPr/>
        </p:nvSpPr>
        <p:spPr>
          <a:xfrm>
            <a:off x="13045305" y="3414714"/>
            <a:ext cx="3048725" cy="5020586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F08E2CC-9656-E01D-4CA7-013628ACD048}"/>
              </a:ext>
            </a:extLst>
          </p:cNvPr>
          <p:cNvSpPr/>
          <p:nvPr/>
        </p:nvSpPr>
        <p:spPr>
          <a:xfrm>
            <a:off x="10108419" y="3155401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Google Shape;461;p34">
            <a:extLst>
              <a:ext uri="{FF2B5EF4-FFF2-40B4-BE49-F238E27FC236}">
                <a16:creationId xmlns:a16="http://schemas.microsoft.com/office/drawing/2014/main" id="{2CE6947C-2A95-265B-015A-B258238B9E62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C2147A-1E61-2F59-BC54-EEA578C42C75}"/>
              </a:ext>
            </a:extLst>
          </p:cNvPr>
          <p:cNvSpPr/>
          <p:nvPr/>
        </p:nvSpPr>
        <p:spPr>
          <a:xfrm>
            <a:off x="2898917" y="3155401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B258D4-4656-0CE0-5831-4AE63547C08C}"/>
              </a:ext>
            </a:extLst>
          </p:cNvPr>
          <p:cNvSpPr txBox="1"/>
          <p:nvPr/>
        </p:nvSpPr>
        <p:spPr>
          <a:xfrm>
            <a:off x="9426243" y="4072836"/>
            <a:ext cx="32068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알고리즘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TF-IDF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단어의 출현 빈도와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역색인으로 정답 문서 도출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예측보다 낮은 정확도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 입력을 통한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N-gram, BM25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sklearn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 사용으로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높은 정확도 도출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A01A51-AD35-24E2-F66B-AF2729F25A5A}"/>
              </a:ext>
            </a:extLst>
          </p:cNvPr>
          <p:cNvSpPr txBox="1"/>
          <p:nvPr/>
        </p:nvSpPr>
        <p:spPr>
          <a:xfrm>
            <a:off x="6055337" y="4487145"/>
            <a:ext cx="25220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데이터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역사 카테고리만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선별함에 어려움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Wiki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수집에 필요한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리스트로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스크래이핑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진행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구성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B15899-9485-776A-9AD5-DE9F0EE6A40A}"/>
              </a:ext>
            </a:extLst>
          </p:cNvPr>
          <p:cNvSpPr txBox="1"/>
          <p:nvPr/>
        </p:nvSpPr>
        <p:spPr>
          <a:xfrm>
            <a:off x="2559168" y="4202896"/>
            <a:ext cx="25220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초기 데이터 셋 구성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 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(3000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가량의 문서 생성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교과서가 포함하지 않는 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내용에 대해서는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답을 찾을 수가 없음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內 역사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추가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C6B3B-A4C2-334C-627A-EC20D0346078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한계점과 보완점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37;p30">
            <a:extLst>
              <a:ext uri="{FF2B5EF4-FFF2-40B4-BE49-F238E27FC236}">
                <a16:creationId xmlns:a16="http://schemas.microsoft.com/office/drawing/2014/main" id="{18805ACB-0DAA-68EF-B4C6-0AD73D148205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680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2D71628C-A339-632D-1193-3B99CDACBE48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0037FF3-AD68-C1A9-919B-4505995C1563}"/>
              </a:ext>
            </a:extLst>
          </p:cNvPr>
          <p:cNvSpPr/>
          <p:nvPr/>
        </p:nvSpPr>
        <p:spPr>
          <a:xfrm>
            <a:off x="12497051" y="4839090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7DC7914-41B1-A10A-6E27-599F8742BD71}"/>
              </a:ext>
            </a:extLst>
          </p:cNvPr>
          <p:cNvSpPr/>
          <p:nvPr/>
        </p:nvSpPr>
        <p:spPr>
          <a:xfrm>
            <a:off x="5516590" y="5459574"/>
            <a:ext cx="198120" cy="198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Google Shape;461;p34">
            <a:extLst>
              <a:ext uri="{FF2B5EF4-FFF2-40B4-BE49-F238E27FC236}">
                <a16:creationId xmlns:a16="http://schemas.microsoft.com/office/drawing/2014/main" id="{48FE85FF-E272-D4AA-C684-F7D438EB4DDB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83BD1B-FC83-9C32-1308-407F5ACCC889}"/>
              </a:ext>
            </a:extLst>
          </p:cNvPr>
          <p:cNvSpPr/>
          <p:nvPr/>
        </p:nvSpPr>
        <p:spPr>
          <a:xfrm>
            <a:off x="2502088" y="3414713"/>
            <a:ext cx="4075725" cy="504225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2595A5A-9DAF-3C89-3BDA-24977447B017}"/>
              </a:ext>
            </a:extLst>
          </p:cNvPr>
          <p:cNvSpPr/>
          <p:nvPr/>
        </p:nvSpPr>
        <p:spPr>
          <a:xfrm>
            <a:off x="7090566" y="3431590"/>
            <a:ext cx="4075726" cy="5042257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BF52BF-5EC2-D068-F783-190B61813150}"/>
              </a:ext>
            </a:extLst>
          </p:cNvPr>
          <p:cNvSpPr/>
          <p:nvPr/>
        </p:nvSpPr>
        <p:spPr>
          <a:xfrm>
            <a:off x="11673789" y="3414714"/>
            <a:ext cx="4075726" cy="5059134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4E7717-22AB-A7AD-7950-61F82435E845}"/>
              </a:ext>
            </a:extLst>
          </p:cNvPr>
          <p:cNvSpPr/>
          <p:nvPr/>
        </p:nvSpPr>
        <p:spPr>
          <a:xfrm>
            <a:off x="3494585" y="3218622"/>
            <a:ext cx="2049301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형태소 분석기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916E629-97F8-3152-4E78-2A00D438769C}"/>
              </a:ext>
            </a:extLst>
          </p:cNvPr>
          <p:cNvSpPr/>
          <p:nvPr/>
        </p:nvSpPr>
        <p:spPr>
          <a:xfrm>
            <a:off x="12798971" y="325895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E62258-61F8-74F5-A45A-69C7B34066E0}"/>
              </a:ext>
            </a:extLst>
          </p:cNvPr>
          <p:cNvSpPr/>
          <p:nvPr/>
        </p:nvSpPr>
        <p:spPr>
          <a:xfrm>
            <a:off x="8185870" y="3258955"/>
            <a:ext cx="1842514" cy="507771"/>
          </a:xfrm>
          <a:prstGeom prst="roundRect">
            <a:avLst/>
          </a:prstGeom>
          <a:solidFill>
            <a:srgbClr val="193D76"/>
          </a:solidFill>
          <a:ln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점검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90D6B2-8EC2-936B-A9F8-05112ABB81AC}"/>
              </a:ext>
            </a:extLst>
          </p:cNvPr>
          <p:cNvSpPr txBox="1"/>
          <p:nvPr/>
        </p:nvSpPr>
        <p:spPr>
          <a:xfrm>
            <a:off x="2866076" y="3963432"/>
            <a:ext cx="3422563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쿼리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형태소 분석 단계에서 명사에 대해 음절 단위로 분리됨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(ex. “</a:t>
            </a:r>
            <a:r>
              <a:rPr lang="ko-KR" altLang="en-US" sz="1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온조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</a:t>
            </a: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정확도와 직결되는 문제 발생</a:t>
            </a:r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Kkma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-&gt;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Hannanum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비고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 err="1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Kiwipiepy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구두점 단위로 분리하지 않아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문장 분리 시 정확도↑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600" dirty="0"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4236-C2CA-CD75-83C8-806AB3D661CD}"/>
              </a:ext>
            </a:extLst>
          </p:cNvPr>
          <p:cNvSpPr txBox="1"/>
          <p:nvPr/>
        </p:nvSpPr>
        <p:spPr>
          <a:xfrm>
            <a:off x="7382929" y="4010070"/>
            <a:ext cx="349099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하드코딩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상수나 변수에 들어가는 값을 소스코드로 직접 입력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 재정의 </a:t>
            </a:r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 없는 명칭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 명 수정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코드의 경우 코드 작성에 앞서 정의가 필요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/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하드코딩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 파라미터에서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로드 할 수 있도록 수정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 명 및 변수 명 수정 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F5509-2637-DF17-C950-E3DB2F7833D0}"/>
              </a:ext>
            </a:extLst>
          </p:cNvPr>
          <p:cNvSpPr txBox="1"/>
          <p:nvPr/>
        </p:nvSpPr>
        <p:spPr>
          <a:xfrm>
            <a:off x="11821652" y="4037856"/>
            <a:ext cx="37799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Flask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통한 실습 경험 전무하여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기본 틀을 잡는 데에 어려움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Retrieval 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버와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연결하여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화면에 띄우는 부분에서 오류 발생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해결방안</a:t>
            </a:r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800" b="1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 학습과 제공된 기본 </a:t>
            </a:r>
            <a:r>
              <a:rPr lang="en-US" altLang="ko-KR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 </a:t>
            </a:r>
            <a:r>
              <a:rPr lang="ko-KR" altLang="en-US" sz="1800" dirty="0">
                <a:solidFill>
                  <a:srgbClr val="1D1C1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및 페이지기반으로 작업</a:t>
            </a:r>
            <a:endParaRPr lang="en-US" altLang="ko-KR" sz="1800" dirty="0">
              <a:solidFill>
                <a:srgbClr val="1D1C1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2) </a:t>
            </a:r>
            <a:r>
              <a:rPr lang="en-US" altLang="ko-KR" sz="1800" kern="100" dirty="0" err="1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ngrok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개인 토큰 부여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받은 뒤 시도</a:t>
            </a:r>
            <a:r>
              <a:rPr lang="en-US" altLang="ko-KR" sz="1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 ngrok.exe 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함초롬돋움" panose="020B0604000101010101" pitchFamily="50" charset="-127"/>
              </a:rPr>
              <a:t>를 직접 다운로드 받은 뒤 재실행</a:t>
            </a:r>
            <a:endParaRPr lang="en-US" altLang="ko-KR" sz="1800" b="0" i="0" dirty="0">
              <a:solidFill>
                <a:srgbClr val="1D1C1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EE8161-2D2B-E124-227B-FE4EDD7C8DAC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한계점과 보완점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337;p30">
            <a:extLst>
              <a:ext uri="{FF2B5EF4-FFF2-40B4-BE49-F238E27FC236}">
                <a16:creationId xmlns:a16="http://schemas.microsoft.com/office/drawing/2014/main" id="{315A2905-C0DC-B9C9-DD55-25FE3F9EBC01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66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6">
            <a:extLst>
              <a:ext uri="{FF2B5EF4-FFF2-40B4-BE49-F238E27FC236}">
                <a16:creationId xmlns:a16="http://schemas.microsoft.com/office/drawing/2014/main" id="{65B05B73-E371-F787-AE72-48D2A52CC1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112682" y="3199033"/>
            <a:ext cx="10398017" cy="3999953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0" name="Google Shape;462;p34">
            <a:extLst>
              <a:ext uri="{FF2B5EF4-FFF2-40B4-BE49-F238E27FC236}">
                <a16:creationId xmlns:a16="http://schemas.microsoft.com/office/drawing/2014/main" id="{2D71628C-A339-632D-1193-3B99CDACBE48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한계점과 보완점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7C9DB8D-5BE3-67DE-06C8-42E870824C3B}"/>
              </a:ext>
            </a:extLst>
          </p:cNvPr>
          <p:cNvSpPr/>
          <p:nvPr/>
        </p:nvSpPr>
        <p:spPr>
          <a:xfrm>
            <a:off x="10750779" y="4911428"/>
            <a:ext cx="233680" cy="23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4개 20">
            <a:extLst>
              <a:ext uri="{FF2B5EF4-FFF2-40B4-BE49-F238E27FC236}">
                <a16:creationId xmlns:a16="http://schemas.microsoft.com/office/drawing/2014/main" id="{F0CE7D62-6CFE-A61E-F78A-0B5AABB04DEF}"/>
              </a:ext>
            </a:extLst>
          </p:cNvPr>
          <p:cNvSpPr/>
          <p:nvPr/>
        </p:nvSpPr>
        <p:spPr>
          <a:xfrm>
            <a:off x="10343838" y="3568496"/>
            <a:ext cx="243840" cy="28702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D34F64-F3A3-7AF3-2336-C3571932C33A}"/>
              </a:ext>
            </a:extLst>
          </p:cNvPr>
          <p:cNvSpPr txBox="1"/>
          <p:nvPr/>
        </p:nvSpPr>
        <p:spPr>
          <a:xfrm>
            <a:off x="5695588" y="4529792"/>
            <a:ext cx="7843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제공받은 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모델에서 파인 튜닝을 하지 못함</a:t>
            </a:r>
            <a:endParaRPr lang="en-US" altLang="ko-KR" sz="20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모델의 학습양이 너무 많았기 때문에</a:t>
            </a:r>
            <a:endParaRPr lang="en-US" altLang="ko-KR" sz="20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defRPr/>
            </a:pP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일반적인 컴퓨터로 작동 시키기에 시간적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경제적 무리가 있었음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D78482A-091C-96C3-51EB-C8D127473B33}"/>
              </a:ext>
            </a:extLst>
          </p:cNvPr>
          <p:cNvCxnSpPr>
            <a:cxnSpLocks/>
          </p:cNvCxnSpPr>
          <p:nvPr/>
        </p:nvCxnSpPr>
        <p:spPr>
          <a:xfrm>
            <a:off x="3367509" y="3544691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B41329C-69FE-5988-24F9-1A58F9FF862B}"/>
              </a:ext>
            </a:extLst>
          </p:cNvPr>
          <p:cNvSpPr txBox="1"/>
          <p:nvPr/>
        </p:nvSpPr>
        <p:spPr>
          <a:xfrm>
            <a:off x="5695588" y="3031451"/>
            <a:ext cx="6291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 :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역사 관련된 데이터를 학습시키고 테스트하고 예측하는 데에 있어 정답율에 대한 평가지표를 만들지 못함</a:t>
            </a:r>
            <a:endParaRPr lang="en-US" altLang="ko-KR" sz="20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9B46C-BAF2-9B7C-FD5D-3C292F43B3A0}"/>
              </a:ext>
            </a:extLst>
          </p:cNvPr>
          <p:cNvSpPr txBox="1"/>
          <p:nvPr/>
        </p:nvSpPr>
        <p:spPr>
          <a:xfrm>
            <a:off x="5675522" y="6157094"/>
            <a:ext cx="71814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모델이 특정 목적 기반이 아닌 모든 한국어 데이터기반으로 한국사 데이터로만 한정하고 추출하는 데에 무리가 있었음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D7CA48-7316-4FE6-23CA-240A06652536}"/>
              </a:ext>
            </a:extLst>
          </p:cNvPr>
          <p:cNvSpPr txBox="1"/>
          <p:nvPr/>
        </p:nvSpPr>
        <p:spPr>
          <a:xfrm>
            <a:off x="5708509" y="7590865"/>
            <a:ext cx="7161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F1-score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산출할 수 있는 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알고리즘을 추가해</a:t>
            </a:r>
            <a:endParaRPr lang="en-US" altLang="ko-KR" sz="20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Retrieve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문서를 매칭하고 반환할 때의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예측률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보완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8A28F0-0566-7731-A719-8B0C1389DC49}"/>
              </a:ext>
            </a:extLst>
          </p:cNvPr>
          <p:cNvSpPr txBox="1"/>
          <p:nvPr/>
        </p:nvSpPr>
        <p:spPr>
          <a:xfrm>
            <a:off x="5695588" y="3659217"/>
            <a:ext cx="8180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0" i="0" dirty="0" err="1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KorQuAD</a:t>
            </a:r>
            <a:r>
              <a:rPr lang="en-US" altLang="ko-KR" sz="2000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세트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지문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정답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훈련 시키지 못하고</a:t>
            </a:r>
            <a:r>
              <a:rPr lang="en-US" altLang="ko-KR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제공된 모델로만 사용</a:t>
            </a:r>
            <a:endParaRPr lang="en-US" altLang="ko-KR" sz="2000" dirty="0">
              <a:solidFill>
                <a:srgbClr val="1D1C1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461;p34">
            <a:extLst>
              <a:ext uri="{FF2B5EF4-FFF2-40B4-BE49-F238E27FC236}">
                <a16:creationId xmlns:a16="http://schemas.microsoft.com/office/drawing/2014/main" id="{2EB8B94C-ADDE-1AB4-BC57-709413075B6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3C41BD4-EF52-0619-7C9E-32500989319C}"/>
              </a:ext>
            </a:extLst>
          </p:cNvPr>
          <p:cNvCxnSpPr>
            <a:cxnSpLocks/>
          </p:cNvCxnSpPr>
          <p:nvPr/>
        </p:nvCxnSpPr>
        <p:spPr>
          <a:xfrm>
            <a:off x="3473389" y="7944808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82690BB-F5A9-3F9D-EA2B-B2487DFA3F79}"/>
              </a:ext>
            </a:extLst>
          </p:cNvPr>
          <p:cNvCxnSpPr>
            <a:cxnSpLocks/>
          </p:cNvCxnSpPr>
          <p:nvPr/>
        </p:nvCxnSpPr>
        <p:spPr>
          <a:xfrm>
            <a:off x="3473391" y="4969899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DA3EE7-975D-7CF0-5615-AA4C44AF0879}"/>
              </a:ext>
            </a:extLst>
          </p:cNvPr>
          <p:cNvCxnSpPr>
            <a:cxnSpLocks/>
          </p:cNvCxnSpPr>
          <p:nvPr/>
        </p:nvCxnSpPr>
        <p:spPr>
          <a:xfrm>
            <a:off x="3473390" y="6465406"/>
            <a:ext cx="21273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81024A0-D0ED-EBFA-D60C-0DC9F6A3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86" y="6157094"/>
            <a:ext cx="827725" cy="8277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7ADB944-3B92-A591-4512-4C68ECE69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32330" y="7600849"/>
            <a:ext cx="709124" cy="70912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2F30C25-2CD6-F0FF-F101-0EE3347E3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758" y="4556754"/>
            <a:ext cx="852046" cy="8520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955920D-71D5-7EB4-C531-EE6904048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255" y="3273284"/>
            <a:ext cx="610229" cy="61022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94919E6-7C11-A6FF-B10E-BCBAE1B0F77D}"/>
              </a:ext>
            </a:extLst>
          </p:cNvPr>
          <p:cNvSpPr txBox="1"/>
          <p:nvPr/>
        </p:nvSpPr>
        <p:spPr>
          <a:xfrm>
            <a:off x="15218827" y="1006947"/>
            <a:ext cx="19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한계점과 보완점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EAE0420-5A43-00F9-FBE1-173DD2B64D70}"/>
              </a:ext>
            </a:extLst>
          </p:cNvPr>
          <p:cNvCxnSpPr>
            <a:cxnSpLocks/>
          </p:cNvCxnSpPr>
          <p:nvPr/>
        </p:nvCxnSpPr>
        <p:spPr>
          <a:xfrm>
            <a:off x="3059482" y="2717800"/>
            <a:ext cx="0" cy="65151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E162F8-C07D-D2E0-B53A-60458825A96A}"/>
              </a:ext>
            </a:extLst>
          </p:cNvPr>
          <p:cNvSpPr/>
          <p:nvPr/>
        </p:nvSpPr>
        <p:spPr>
          <a:xfrm>
            <a:off x="2226815" y="3190394"/>
            <a:ext cx="1638460" cy="653427"/>
          </a:xfrm>
          <a:prstGeom prst="roundRect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평가</a:t>
            </a:r>
            <a:endPara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8712B38-0394-37DF-C7B9-D36EF33684AC}"/>
              </a:ext>
            </a:extLst>
          </p:cNvPr>
          <p:cNvSpPr/>
          <p:nvPr/>
        </p:nvSpPr>
        <p:spPr>
          <a:xfrm>
            <a:off x="2213699" y="4644455"/>
            <a:ext cx="1651580" cy="653053"/>
          </a:xfrm>
          <a:prstGeom prst="roundRect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Fine-tuning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237B40-E979-B49A-9562-6242A2B2585D}"/>
              </a:ext>
            </a:extLst>
          </p:cNvPr>
          <p:cNvSpPr/>
          <p:nvPr/>
        </p:nvSpPr>
        <p:spPr>
          <a:xfrm>
            <a:off x="2213699" y="6108112"/>
            <a:ext cx="1651576" cy="714589"/>
          </a:xfrm>
          <a:prstGeom prst="roundRect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정답률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A538781-181D-CE12-2145-417DD7FFDDCE}"/>
              </a:ext>
            </a:extLst>
          </p:cNvPr>
          <p:cNvSpPr/>
          <p:nvPr/>
        </p:nvSpPr>
        <p:spPr>
          <a:xfrm>
            <a:off x="2217991" y="7628249"/>
            <a:ext cx="1647284" cy="714588"/>
          </a:xfrm>
          <a:prstGeom prst="roundRect">
            <a:avLst/>
          </a:prstGeom>
          <a:solidFill>
            <a:srgbClr val="C7DBFF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지표 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만들기</a:t>
            </a:r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Google Shape;337;p30">
            <a:extLst>
              <a:ext uri="{FF2B5EF4-FFF2-40B4-BE49-F238E27FC236}">
                <a16:creationId xmlns:a16="http://schemas.microsoft.com/office/drawing/2014/main" id="{F32BE314-78B6-CE39-9BCD-CFC2D8D461FF}"/>
              </a:ext>
            </a:extLst>
          </p:cNvPr>
          <p:cNvSpPr txBox="1"/>
          <p:nvPr/>
        </p:nvSpPr>
        <p:spPr>
          <a:xfrm>
            <a:off x="1090748" y="2000457"/>
            <a:ext cx="7494452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1" kern="1200" dirty="0">
                <a:solidFill>
                  <a:prstClr val="black"/>
                </a:solidFill>
                <a:latin typeface="나눔스퀘어" pitchFamily="50" charset="-127"/>
                <a:ea typeface="나눔스퀘어" pitchFamily="50" charset="-127"/>
                <a:cs typeface="+mn-cs"/>
              </a:rPr>
              <a:t>개발 과정 중 받았던 피드백과 문제 해결 방안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itchFamily="50" charset="-127"/>
                <a:ea typeface="나눔스퀘어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528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72DABE57-20D5-AD67-5255-06549805A85A}"/>
              </a:ext>
            </a:extLst>
          </p:cNvPr>
          <p:cNvGrpSpPr/>
          <p:nvPr/>
        </p:nvGrpSpPr>
        <p:grpSpPr>
          <a:xfrm>
            <a:off x="4382173" y="3283778"/>
            <a:ext cx="9725923" cy="104762"/>
            <a:chOff x="4509173" y="7578584"/>
            <a:chExt cx="9725923" cy="104762"/>
          </a:xfrm>
        </p:grpSpPr>
        <p:grpSp>
          <p:nvGrpSpPr>
            <p:cNvPr id="29" name="그룹 1002">
              <a:extLst>
                <a:ext uri="{FF2B5EF4-FFF2-40B4-BE49-F238E27FC236}">
                  <a16:creationId xmlns:a16="http://schemas.microsoft.com/office/drawing/2014/main" id="{5374235B-00D4-3F36-5359-A5B30586FADE}"/>
                </a:ext>
              </a:extLst>
            </p:cNvPr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38" name="Object 3">
                <a:extLst>
                  <a:ext uri="{FF2B5EF4-FFF2-40B4-BE49-F238E27FC236}">
                    <a16:creationId xmlns:a16="http://schemas.microsoft.com/office/drawing/2014/main" id="{A4505842-6BC3-C3D3-20E1-2AE1F0CC8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35F86059-6417-A37C-8DAD-A336F921C1F3}"/>
                </a:ext>
              </a:extLst>
            </p:cNvPr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37" name="Object 6">
                <a:extLst>
                  <a:ext uri="{FF2B5EF4-FFF2-40B4-BE49-F238E27FC236}">
                    <a16:creationId xmlns:a16="http://schemas.microsoft.com/office/drawing/2014/main" id="{153B74A1-1719-3F8D-38F6-A535551AE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73ED2B5F-0D3B-AEEB-96AD-8C38C1673DB7}"/>
                </a:ext>
              </a:extLst>
            </p:cNvPr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36" name="Object 9">
                <a:extLst>
                  <a:ext uri="{FF2B5EF4-FFF2-40B4-BE49-F238E27FC236}">
                    <a16:creationId xmlns:a16="http://schemas.microsoft.com/office/drawing/2014/main" id="{8E3F5D0A-614F-2B43-E0BB-D9EEBCB40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33" name="그룹 1005">
              <a:extLst>
                <a:ext uri="{FF2B5EF4-FFF2-40B4-BE49-F238E27FC236}">
                  <a16:creationId xmlns:a16="http://schemas.microsoft.com/office/drawing/2014/main" id="{10CBEEE3-755E-C0DB-927F-0E8398A36EFD}"/>
                </a:ext>
              </a:extLst>
            </p:cNvPr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35" name="Object 12">
                <a:extLst>
                  <a:ext uri="{FF2B5EF4-FFF2-40B4-BE49-F238E27FC236}">
                    <a16:creationId xmlns:a16="http://schemas.microsoft.com/office/drawing/2014/main" id="{EAAB3664-DDEB-EAC1-6D93-A207780D7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6B9D7B-A53B-D43D-33E7-4301DC09459C}"/>
              </a:ext>
            </a:extLst>
          </p:cNvPr>
          <p:cNvSpPr txBox="1"/>
          <p:nvPr/>
        </p:nvSpPr>
        <p:spPr>
          <a:xfrm>
            <a:off x="6425372" y="2273267"/>
            <a:ext cx="5283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06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소감 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&amp;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질의응답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E1EF2B-504E-BA69-94E1-C200AA63551D}"/>
              </a:ext>
            </a:extLst>
          </p:cNvPr>
          <p:cNvSpPr txBox="1"/>
          <p:nvPr/>
        </p:nvSpPr>
        <p:spPr>
          <a:xfrm>
            <a:off x="7656206" y="3997633"/>
            <a:ext cx="26173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마무리 소감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질의 응답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참고 문헌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6054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7986" y="6853146"/>
            <a:ext cx="10642888" cy="2157220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986" y="1973252"/>
            <a:ext cx="10418898" cy="2032767"/>
            <a:chOff x="2613375" y="2681583"/>
            <a:chExt cx="4013203" cy="6670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09084" y="4275631"/>
            <a:ext cx="10996863" cy="2274582"/>
            <a:chOff x="7136256" y="2681583"/>
            <a:chExt cx="4013203" cy="6670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sp>
        <p:nvSpPr>
          <p:cNvPr id="46" name="Google Shape;462;p34">
            <a:extLst>
              <a:ext uri="{FF2B5EF4-FFF2-40B4-BE49-F238E27FC236}">
                <a16:creationId xmlns:a16="http://schemas.microsoft.com/office/drawing/2014/main" id="{F020B9F2-CDB8-A79A-5EFC-37A211F567F6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Google Shape;461;p34">
            <a:extLst>
              <a:ext uri="{FF2B5EF4-FFF2-40B4-BE49-F238E27FC236}">
                <a16:creationId xmlns:a16="http://schemas.microsoft.com/office/drawing/2014/main" id="{DA7AD89C-F873-5DA9-7A6C-479D50700758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36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6D1CAE-A67B-2799-4165-F632E22CE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9997" y="4554803"/>
            <a:ext cx="1221994" cy="12219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AEA872-BCFB-CA8D-7F7E-1E2BD4FC6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6901" y="2204235"/>
            <a:ext cx="1231538" cy="12315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6FF462-A7FF-24BF-2789-BC7B12B6C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364" y="7138343"/>
            <a:ext cx="1295471" cy="1295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2A950-7340-44EF-FF54-65ECEE8990F6}"/>
              </a:ext>
            </a:extLst>
          </p:cNvPr>
          <p:cNvSpPr txBox="1"/>
          <p:nvPr/>
        </p:nvSpPr>
        <p:spPr>
          <a:xfrm>
            <a:off x="1795649" y="351593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김민균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8F9EE-39DB-BBB0-D67A-1D8D2FBEA227}"/>
              </a:ext>
            </a:extLst>
          </p:cNvPr>
          <p:cNvSpPr txBox="1"/>
          <p:nvPr/>
        </p:nvSpPr>
        <p:spPr>
          <a:xfrm>
            <a:off x="16324302" y="5934922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김원익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43D2D3-4485-F079-794C-4D1BCD7D6487}"/>
              </a:ext>
            </a:extLst>
          </p:cNvPr>
          <p:cNvSpPr txBox="1"/>
          <p:nvPr/>
        </p:nvSpPr>
        <p:spPr>
          <a:xfrm>
            <a:off x="1696901" y="847679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박준서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3524D-E4DC-1568-8829-19C13E7BA7F6}"/>
              </a:ext>
            </a:extLst>
          </p:cNvPr>
          <p:cNvSpPr txBox="1"/>
          <p:nvPr/>
        </p:nvSpPr>
        <p:spPr>
          <a:xfrm>
            <a:off x="2168099" y="2261378"/>
            <a:ext cx="95723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처음에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매는 부분도 있었고 생소한 개념도 많았지만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포기하지 않고 끝까지 잘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해주신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팀원분들께 감사합니다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 프로젝트를 통해 자연어 처리에 대한 이해가 증가할 수 있었고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인간관계에서도 배우는 점이 많았던 프로젝트였습니다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5B39E6-48FE-9475-0022-E230DAA09605}"/>
              </a:ext>
            </a:extLst>
          </p:cNvPr>
          <p:cNvSpPr txBox="1"/>
          <p:nvPr/>
        </p:nvSpPr>
        <p:spPr>
          <a:xfrm>
            <a:off x="6505329" y="4486723"/>
            <a:ext cx="979408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통해 처음으로 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MRC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기술을 알게 되었다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생소한 분야이고 용어도 어려워서 프로젝트 설계 과정부터 어려움이 많았다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알고리즘을 개발하고 한국어 형태소 분석에 대해 공부하면서 자연어 처리에 흥미를 느끼게 되었다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프로젝트가 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Retrieval 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구현으로 제한돼서 </a:t>
            </a:r>
            <a:endParaRPr lang="en-US" altLang="ko-KR" sz="1700" b="1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Reading </a:t>
            </a: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모델 튜닝을 통한 정확도를 더 올릴 수 없었던 점은 정말 아쉬웠다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ko-KR" altLang="en-US" sz="17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그래도 동료들과 같이 일하면서 개발자로서 협업하는 과정에 대해 배울 수 있었던 값진 시간이었다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오래도록 기억에 남을 것 같다</a:t>
            </a:r>
            <a:r>
              <a:rPr lang="en-US" altLang="ko-KR" sz="1700" b="1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7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8FF940-2613-F12F-F864-1C455776C1CB}"/>
              </a:ext>
            </a:extLst>
          </p:cNvPr>
          <p:cNvSpPr txBox="1"/>
          <p:nvPr/>
        </p:nvSpPr>
        <p:spPr>
          <a:xfrm>
            <a:off x="3034707" y="7100759"/>
            <a:ext cx="87372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코딩을 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중구난방하게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하는 경향이 있었는데 </a:t>
            </a:r>
            <a:endParaRPr lang="en-US" altLang="ko-KR" sz="1700" b="1" i="0" dirty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체계를 잡고 하는 방식을 배우고 나쁜 습관들을 고칠 수 있는 기회였던 것 같습니다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자연어처리에서 여러 방식의 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전</a:t>
            </a:r>
            <a:r>
              <a:rPr lang="ko-KR" altLang="en-US" sz="17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</a:t>
            </a:r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리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방식을 경험했고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700" b="1" i="0" dirty="0" err="1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버트모델이</a:t>
            </a: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어떻게 작동하는지 조금이나마 알 수 있었던 시간이었습니다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7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팀과의 협업을 통해서 다양한 사람과 의사소통하고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 사람의 지식을 배우는 시간이 되었습니다</a:t>
            </a:r>
            <a:r>
              <a:rPr lang="en-US" altLang="ko-KR" sz="17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7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308FE3-DAAD-152D-2F39-1B0D02701A00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소감과 질의응답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08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47" name="Google Shape;461;p34">
            <a:extLst>
              <a:ext uri="{FF2B5EF4-FFF2-40B4-BE49-F238E27FC236}">
                <a16:creationId xmlns:a16="http://schemas.microsoft.com/office/drawing/2014/main" id="{DA7AD89C-F873-5DA9-7A6C-479D50700758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37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58" name="Object 20">
            <a:extLst>
              <a:ext uri="{FF2B5EF4-FFF2-40B4-BE49-F238E27FC236}">
                <a16:creationId xmlns:a16="http://schemas.microsoft.com/office/drawing/2014/main" id="{79241E94-6F71-CA92-CE15-0E51487ED4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757" y="2683333"/>
            <a:ext cx="10712234" cy="2366829"/>
          </a:xfrm>
          <a:prstGeom prst="rect">
            <a:avLst/>
          </a:prstGeom>
        </p:spPr>
      </p:pic>
      <p:grpSp>
        <p:nvGrpSpPr>
          <p:cNvPr id="59" name="그룹 1004">
            <a:extLst>
              <a:ext uri="{FF2B5EF4-FFF2-40B4-BE49-F238E27FC236}">
                <a16:creationId xmlns:a16="http://schemas.microsoft.com/office/drawing/2014/main" id="{32BBC6A0-C9AE-5C35-FF5B-A1E2E71EA973}"/>
              </a:ext>
            </a:extLst>
          </p:cNvPr>
          <p:cNvGrpSpPr/>
          <p:nvPr/>
        </p:nvGrpSpPr>
        <p:grpSpPr>
          <a:xfrm>
            <a:off x="1211061" y="5826944"/>
            <a:ext cx="10712234" cy="2366829"/>
            <a:chOff x="2613375" y="2681583"/>
            <a:chExt cx="4013203" cy="6670798"/>
          </a:xfrm>
        </p:grpSpPr>
        <p:pic>
          <p:nvPicPr>
            <p:cNvPr id="60" name="Object 14">
              <a:extLst>
                <a:ext uri="{FF2B5EF4-FFF2-40B4-BE49-F238E27FC236}">
                  <a16:creationId xmlns:a16="http://schemas.microsoft.com/office/drawing/2014/main" id="{9B637DC6-3095-AAAA-7EF6-B5ED56022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AC58C768-6AE1-10A7-C160-223BEC5F6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401" y="3032481"/>
            <a:ext cx="1221994" cy="122199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2E7B1F6-82AA-B2F1-0B04-C6221C877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664" y="6197575"/>
            <a:ext cx="1231538" cy="123153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9E2884D-608E-BD92-C68A-9701294DA5DC}"/>
              </a:ext>
            </a:extLst>
          </p:cNvPr>
          <p:cNvSpPr txBox="1"/>
          <p:nvPr/>
        </p:nvSpPr>
        <p:spPr>
          <a:xfrm>
            <a:off x="1562291" y="757147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조수현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F12AD2-21AC-722D-B2CA-9961F36FE0ED}"/>
              </a:ext>
            </a:extLst>
          </p:cNvPr>
          <p:cNvSpPr txBox="1"/>
          <p:nvPr/>
        </p:nvSpPr>
        <p:spPr>
          <a:xfrm>
            <a:off x="16013007" y="440356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한유림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34997E-6607-6875-809F-957552090E1B}"/>
              </a:ext>
            </a:extLst>
          </p:cNvPr>
          <p:cNvSpPr txBox="1"/>
          <p:nvPr/>
        </p:nvSpPr>
        <p:spPr>
          <a:xfrm>
            <a:off x="6966285" y="3046952"/>
            <a:ext cx="82956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처리라는 </a:t>
            </a:r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접해보는 분야에서 </a:t>
            </a:r>
            <a:r>
              <a:rPr kumimoji="1" lang="ko-Kore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</a:t>
            </a:r>
            <a:r>
              <a:rPr kumimoji="1" lang="ko-KR" altLang="en-US"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개념들과 프로세스를 이해하며 따라가기 힘들었지만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팀원들과 함께해서 프로젝트를 끝까지 할 수 있었습니다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이번 프로젝트를 통해 전반적인 자연어 처리와 실무적인 측면들도 함께 </a:t>
            </a:r>
            <a:endParaRPr kumimoji="1" lang="en-US" altLang="ko-KR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배울 수 있어 좋았지만 시간 관계상 보완하지 못한 부분들이 있어 아쉬움도 남았습니다</a:t>
            </a:r>
            <a:r>
              <a:rPr kumimoji="1" lang="en-US" altLang="ko-KR" sz="18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ore-KR" altLang="en-US" sz="18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C4106D-3A21-F609-7F3D-3AFB6C705003}"/>
              </a:ext>
            </a:extLst>
          </p:cNvPr>
          <p:cNvSpPr txBox="1"/>
          <p:nvPr/>
        </p:nvSpPr>
        <p:spPr>
          <a:xfrm>
            <a:off x="2449072" y="6197575"/>
            <a:ext cx="92803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점이 많았던 만큼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아쉬움이 남는 프로젝트였지만 팀원분들이 </a:t>
            </a:r>
            <a:endParaRPr lang="en-US" altLang="ko-KR" sz="18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 이끌어주어서 무사히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끝까지 마칠 수 있었던 것 같습니다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배워보는 개념이라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어려웠던 점도 많았고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코드를 작성하며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하나부터 열까지 스스로가 만들어가야 한다는 점이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고난이었는데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결과물을 보니 뿌듯하고 더 열심히 </a:t>
            </a:r>
            <a:r>
              <a:rPr lang="ko-KR" altLang="en-US" sz="1800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해야겠다고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동기부여도 얻게 된 프로젝트였습니다</a:t>
            </a:r>
            <a:r>
              <a:rPr lang="en-US" altLang="ko-KR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8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376D63EC-48DD-1944-7325-6FDA8F25E444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소감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264EC3-E06B-613B-6261-9BB2F71AA373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소감과 질의응답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406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9173" y="7578584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7731" y="2664495"/>
            <a:ext cx="13753869" cy="60399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27" name="Google Shape;462;p34">
            <a:extLst>
              <a:ext uri="{FF2B5EF4-FFF2-40B4-BE49-F238E27FC236}">
                <a16:creationId xmlns:a16="http://schemas.microsoft.com/office/drawing/2014/main" id="{47A747E3-FEF2-705D-954E-7449DF72B116}"/>
              </a:ext>
            </a:extLst>
          </p:cNvPr>
          <p:cNvSpPr txBox="1"/>
          <p:nvPr/>
        </p:nvSpPr>
        <p:spPr>
          <a:xfrm>
            <a:off x="1090746" y="799228"/>
            <a:ext cx="5760130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6.2 </a:t>
            </a: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/>
                <a:sym typeface="Arial"/>
              </a:rPr>
              <a:t>질의 응답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8C5256-1426-F846-72BB-D829A4AE7E3A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소감과 질의응답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5A98353-A7D7-724C-5F77-BC50B8A3D151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97339220-A4C6-8784-A3AE-7D1A00A4B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56F47E77-9479-8903-867E-234D537EF282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7" name="Object 9">
              <a:extLst>
                <a:ext uri="{FF2B5EF4-FFF2-40B4-BE49-F238E27FC236}">
                  <a16:creationId xmlns:a16="http://schemas.microsoft.com/office/drawing/2014/main" id="{B4B9BC03-145E-1A7D-5703-35FEC002F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6A66A1F-C705-D90B-72B1-631C046920B8}"/>
              </a:ext>
            </a:extLst>
          </p:cNvPr>
          <p:cNvSpPr txBox="1"/>
          <p:nvPr/>
        </p:nvSpPr>
        <p:spPr>
          <a:xfrm>
            <a:off x="943723" y="2320974"/>
            <a:ext cx="1622888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Jacob Devlin, “BERT: Pre-training of Deep Bidirectional Transformers for Language Understanding”, Proceedings of the 2019 Conference of the North American Chapter of the Association for Computational Linguistics: Human Language Technologies, Volume 1 (Long and Short Papers)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https://arxiv.org/pdf/1810.04805.pdf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illia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polosukhin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“Attention Is All You Need”, 31st Conference on Neural Information Processing Systems (NIPS 2017), Long Beach, CA, USA.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https://proceedings.neurips.cc/paper/2017/file/3f5ee243547dee91fbd053c1c4a845aa-Paper.pdf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이상범</a:t>
            </a: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Okapi BM25 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단어 가중치법 적용을 통한 문서 범주화의 성능 향상”</a:t>
            </a: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한국산학기술학회논문지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</a:t>
            </a: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권 제</a:t>
            </a: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</a:t>
            </a: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2010</a:t>
            </a:r>
            <a:endParaRPr lang="ko-KR" altLang="en-US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https://www.koreascience.or.kr/article/JAKO201008054534296.pdf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800" u="sng" dirty="0">
              <a:solidFill>
                <a:schemeClr val="hlin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“How to Build an Open-Domain Question Answering System?”, “2020-10-29”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" sz="1800" u="sng" dirty="0">
                <a:solidFill>
                  <a:schemeClr val="hlin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https://lilianweng.github.io/posts/2020-10-29-odqa/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“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형태소 분석 및 </a:t>
            </a:r>
            <a:r>
              <a:rPr lang="ko-KR" altLang="en-US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품사태깅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https://konlpy.org/ko/latest/morph/#pos-tagging-with-konlpy</a:t>
            </a:r>
            <a:endParaRPr lang="en-US" altLang="ko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/>
            <a:r>
              <a:rPr lang="en-US" altLang="ko-KR" sz="1800" b="0" i="0" dirty="0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BERT</a:t>
            </a:r>
            <a:r>
              <a:rPr lang="ko-KR" altLang="en-US" sz="1800" b="0" i="0" dirty="0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한국어 </a:t>
            </a:r>
            <a:r>
              <a:rPr lang="ko-KR" altLang="en-US" sz="1800" b="0" i="0" dirty="0" err="1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기계독해와</a:t>
            </a:r>
            <a:r>
              <a:rPr lang="ko-KR" altLang="en-US" sz="1800" b="0" i="0" dirty="0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질문생성모델 </a:t>
            </a:r>
            <a:r>
              <a:rPr lang="en-US" altLang="ko-KR" sz="1800" b="0" i="0" dirty="0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= Machine Reading </a:t>
            </a:r>
            <a:r>
              <a:rPr lang="en-US" altLang="ko-KR" sz="1800" b="0" i="0" dirty="0" err="1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Comphrehensionand</a:t>
            </a:r>
            <a:r>
              <a:rPr lang="en-US" altLang="ko-KR" sz="1800" b="0" i="0" dirty="0">
                <a:solidFill>
                  <a:srgbClr val="1D1D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Question Generating Model for Korean Using BERT</a:t>
            </a: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http://www.riss.kr/search/detail/DetailView.do?p_mat_type=be54d9b8bc7cdb09&amp;control_no=c15fd2b79162437fffe0bdc3ef48d419&amp;outLink=K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/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(NLP) - BERT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란 무엇인가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https://blog.naver.com/PostView.naver?blogId=handuelly&amp;logNo=222301180682&amp;parentCategoryNo=&amp;categoryNo=1&amp;viewDate=&amp;isShowPopularPosts=true&amp;from=search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462;p34">
            <a:extLst>
              <a:ext uri="{FF2B5EF4-FFF2-40B4-BE49-F238E27FC236}">
                <a16:creationId xmlns:a16="http://schemas.microsoft.com/office/drawing/2014/main" id="{A5E124ED-5C58-A74E-9D4F-0E2D727DE765}"/>
              </a:ext>
            </a:extLst>
          </p:cNvPr>
          <p:cNvSpPr txBox="1"/>
          <p:nvPr/>
        </p:nvSpPr>
        <p:spPr>
          <a:xfrm>
            <a:off x="1090746" y="799228"/>
            <a:ext cx="981788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lvl="0"/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6.3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참고 문헌</a:t>
            </a:r>
            <a:endParaRPr lang="en-US" altLang="ko-KR"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Google Shape;461;p34">
            <a:extLst>
              <a:ext uri="{FF2B5EF4-FFF2-40B4-BE49-F238E27FC236}">
                <a16:creationId xmlns:a16="http://schemas.microsoft.com/office/drawing/2014/main" id="{BD879C53-C022-66D2-1A49-32D177899A6D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38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BA2AA-A954-E9CA-BD78-B553A0BA3C5A}"/>
              </a:ext>
            </a:extLst>
          </p:cNvPr>
          <p:cNvSpPr txBox="1"/>
          <p:nvPr/>
        </p:nvSpPr>
        <p:spPr>
          <a:xfrm>
            <a:off x="15055320" y="100694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소감과 질의응답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42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7A443922-C6E1-AE5C-F80D-2F81D2D66C78}"/>
              </a:ext>
            </a:extLst>
          </p:cNvPr>
          <p:cNvGrpSpPr/>
          <p:nvPr/>
        </p:nvGrpSpPr>
        <p:grpSpPr>
          <a:xfrm>
            <a:off x="2286" y="7750629"/>
            <a:ext cx="18285714" cy="2600293"/>
            <a:chOff x="0" y="5676615"/>
            <a:chExt cx="18285714" cy="4609099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A2265AD5-9780-B75B-9A21-619E32875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pic>
        <p:nvPicPr>
          <p:cNvPr id="65" name="Object 6">
            <a:extLst>
              <a:ext uri="{FF2B5EF4-FFF2-40B4-BE49-F238E27FC236}">
                <a16:creationId xmlns:a16="http://schemas.microsoft.com/office/drawing/2014/main" id="{230DAD9D-F4CE-2127-71E8-8C74E87438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375081" y="3473034"/>
            <a:ext cx="10385945" cy="3439880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AA2AB35-7B89-310A-6BB7-F2D7CA0B4E22}"/>
              </a:ext>
            </a:extLst>
          </p:cNvPr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66999F0E-AFE7-F331-1C37-A12A9A91A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F22EDD44-1D8A-6621-A4F7-2867FAC56A04}"/>
              </a:ext>
            </a:extLst>
          </p:cNvPr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21" name="Object 9">
              <a:extLst>
                <a:ext uri="{FF2B5EF4-FFF2-40B4-BE49-F238E27FC236}">
                  <a16:creationId xmlns:a16="http://schemas.microsoft.com/office/drawing/2014/main" id="{B89B310D-EE6E-C5A0-2380-EF6F1B7A7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262ADDF-1EAC-6959-B710-710DED97FB1C}"/>
              </a:ext>
            </a:extLst>
          </p:cNvPr>
          <p:cNvSpPr txBox="1"/>
          <p:nvPr/>
        </p:nvSpPr>
        <p:spPr>
          <a:xfrm>
            <a:off x="943723" y="80097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9D7D6-4CAD-CE6E-A106-C3BE4D6871D6}"/>
              </a:ext>
            </a:extLst>
          </p:cNvPr>
          <p:cNvSpPr txBox="1"/>
          <p:nvPr/>
        </p:nvSpPr>
        <p:spPr>
          <a:xfrm>
            <a:off x="6386286" y="4126361"/>
            <a:ext cx="4849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526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6">
            <a:extLst>
              <a:ext uri="{FF2B5EF4-FFF2-40B4-BE49-F238E27FC236}">
                <a16:creationId xmlns:a16="http://schemas.microsoft.com/office/drawing/2014/main" id="{5A94B59C-2D3D-5B5D-F05B-B98DB4B7E3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917289" y="3027314"/>
            <a:ext cx="10398017" cy="4343396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8" y="799228"/>
            <a:ext cx="6186352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1.1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프로젝트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추진 방향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516984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337;p30">
            <a:extLst>
              <a:ext uri="{FF2B5EF4-FFF2-40B4-BE49-F238E27FC236}">
                <a16:creationId xmlns:a16="http://schemas.microsoft.com/office/drawing/2014/main" id="{F0F8EF2C-817B-43BD-98B8-F3F716FEA949}"/>
              </a:ext>
            </a:extLst>
          </p:cNvPr>
          <p:cNvSpPr txBox="1"/>
          <p:nvPr/>
        </p:nvSpPr>
        <p:spPr>
          <a:xfrm>
            <a:off x="1128848" y="19837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및 최종 사용자 설정</a:t>
            </a:r>
            <a:endParaRPr lang="en-US" altLang="ko-KR" sz="22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702804-FF2C-2376-2521-CCD5985BC44C}"/>
              </a:ext>
            </a:extLst>
          </p:cNvPr>
          <p:cNvSpPr txBox="1"/>
          <p:nvPr/>
        </p:nvSpPr>
        <p:spPr>
          <a:xfrm>
            <a:off x="1654861" y="4320691"/>
            <a:ext cx="5817316" cy="278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데이터의 방대한 양과 복잡한 색인으로 인해 필요한 정보를 </a:t>
            </a:r>
            <a:r>
              <a:rPr lang="ko-KR" altLang="en-US" sz="1800" b="1" dirty="0">
                <a:solidFill>
                  <a:srgbClr val="1D1C1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바로 찾아보기가 번거롭고 어려움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Question and Answering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자연어처리 모델을 기반으로 비교적 빠른 시간 내에 한국사에 대한 궁금증을 해소하고</a:t>
            </a: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정보에 접근할 수 있는 </a:t>
            </a:r>
            <a:r>
              <a:rPr lang="en-US" altLang="ko-KR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MRC </a:t>
            </a:r>
            <a:r>
              <a:rPr lang="ko-KR" altLang="en-US" sz="1800" b="1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모델을 개발</a:t>
            </a:r>
            <a:endParaRPr lang="en-US" altLang="ko-KR" sz="1800" b="1" i="0" dirty="0">
              <a:solidFill>
                <a:srgbClr val="1D1C1D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D1835-6055-EC73-D9EB-C8DE1F5B7645}"/>
              </a:ext>
            </a:extLst>
          </p:cNvPr>
          <p:cNvSpPr txBox="1"/>
          <p:nvPr/>
        </p:nvSpPr>
        <p:spPr>
          <a:xfrm>
            <a:off x="7980477" y="4733897"/>
            <a:ext cx="4974566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Target: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한국사 능력 검정 시험</a:t>
            </a:r>
            <a:r>
              <a:rPr lang="en-US" altLang="ko-KR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수능 </a:t>
            </a:r>
            <a:r>
              <a:rPr lang="ko-KR" altLang="en-US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800" b="1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공무원 국사 과목을 공부하는 학생 및 한국사에 관심 있는 일반인 전반</a:t>
            </a:r>
            <a:endParaRPr lang="en-US" altLang="ko-KR" sz="1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CEAEE-05AB-F374-25C7-B2153D4F4A7B}"/>
              </a:ext>
            </a:extLst>
          </p:cNvPr>
          <p:cNvSpPr/>
          <p:nvPr/>
        </p:nvSpPr>
        <p:spPr>
          <a:xfrm>
            <a:off x="1263322" y="3175807"/>
            <a:ext cx="11951086" cy="5348271"/>
          </a:xfrm>
          <a:prstGeom prst="rect">
            <a:avLst/>
          </a:prstGeom>
          <a:noFill/>
          <a:ln w="3810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8A9F4F2-BFA1-085E-0466-A59683415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4126" y="2915594"/>
            <a:ext cx="1013386" cy="10133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3B535E-D5A9-A4A7-8253-FD771E01F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348" y="4161676"/>
            <a:ext cx="981824" cy="9818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C6434B-A771-E6B4-F8C1-3D6EBBB06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5348" y="6668044"/>
            <a:ext cx="1125104" cy="1125104"/>
          </a:xfrm>
          <a:prstGeom prst="rect">
            <a:avLst/>
          </a:prstGeom>
        </p:spPr>
      </p:pic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92558DB6-03E0-6459-F65C-AD42735DAB8C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B5D64-1B23-3BAF-CD19-9C09107E7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86240" y="5275704"/>
            <a:ext cx="1117978" cy="111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6">
            <a:extLst>
              <a:ext uri="{FF2B5EF4-FFF2-40B4-BE49-F238E27FC236}">
                <a16:creationId xmlns:a16="http://schemas.microsoft.com/office/drawing/2014/main" id="{83DBC40F-C8E1-FD7F-5668-2585CA40354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0923638" y="3033663"/>
            <a:ext cx="10398017" cy="4330696"/>
          </a:xfrm>
          <a:prstGeom prst="rect">
            <a:avLst/>
          </a:prstGeom>
          <a:solidFill>
            <a:srgbClr val="4F81BD"/>
          </a:solidFill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8" y="799228"/>
            <a:ext cx="6015446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1.2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제작 목적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AD347A-447C-953E-61FB-7670FEE39506}"/>
              </a:ext>
            </a:extLst>
          </p:cNvPr>
          <p:cNvSpPr txBox="1"/>
          <p:nvPr/>
        </p:nvSpPr>
        <p:spPr>
          <a:xfrm>
            <a:off x="1320433" y="3370153"/>
            <a:ext cx="11752875" cy="3536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역사는 신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神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이오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나라는 형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形</a:t>
            </a:r>
            <a:r>
              <a:rPr lang="en-US" altLang="ko-KR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300" b="1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</a:p>
          <a:p>
            <a:pPr marL="285750" indent="-285750" algn="ctr">
              <a:lnSpc>
                <a:spcPct val="200000"/>
              </a:lnSpc>
              <a:buFontTx/>
              <a:buChar char="-"/>
              <a:defRPr/>
            </a:pP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『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한국통사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』 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中</a:t>
            </a:r>
          </a:p>
          <a:p>
            <a:pPr marL="0" indent="0" algn="ctr">
              <a:lnSpc>
                <a:spcPct val="200000"/>
              </a:lnSpc>
              <a:buFontTx/>
              <a:buNone/>
              <a:defRPr/>
            </a:pP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나라는 형체이기 때문에 사라질 수 있다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그러나 나라가 사라져도 역사라는 정신이 온전하다면 복구 할 수 있다는 것을 의미하는 구절로 역사의 중요성을 알 수 있음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 algn="ctr">
              <a:lnSpc>
                <a:spcPct val="200000"/>
              </a:lnSpc>
              <a:buFontTx/>
              <a:buNone/>
              <a:defRPr/>
            </a:pP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역사를 잊은 민족에게는 미래가 없다는 말과 대동소이</a:t>
            </a:r>
            <a:r>
              <a:rPr lang="en-US" altLang="ko-KR" sz="2300" b="0" i="0" dirty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41" name="Picture 10" descr="고전의 시작] 박은식, 《한국통사》 | 동고송">
            <a:extLst>
              <a:ext uri="{FF2B5EF4-FFF2-40B4-BE49-F238E27FC236}">
                <a16:creationId xmlns:a16="http://schemas.microsoft.com/office/drawing/2014/main" id="{71147B82-AEF1-9FC1-9FB3-CC57E9D7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900" y="3741154"/>
            <a:ext cx="3180005" cy="25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461;p34">
            <a:extLst>
              <a:ext uri="{FF2B5EF4-FFF2-40B4-BE49-F238E27FC236}">
                <a16:creationId xmlns:a16="http://schemas.microsoft.com/office/drawing/2014/main" id="{ACB9DBC3-CB15-6DEC-90B6-130081B8487F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8C734-513A-A3AA-86F0-7965AB1D554E}"/>
              </a:ext>
            </a:extLst>
          </p:cNvPr>
          <p:cNvSpPr txBox="1"/>
          <p:nvPr/>
        </p:nvSpPr>
        <p:spPr>
          <a:xfrm>
            <a:off x="15516984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Google Shape;337;p30">
            <a:extLst>
              <a:ext uri="{FF2B5EF4-FFF2-40B4-BE49-F238E27FC236}">
                <a16:creationId xmlns:a16="http://schemas.microsoft.com/office/drawing/2014/main" id="{1047EBE7-7FC9-1F2D-C86F-D1A19BEB0F63}"/>
              </a:ext>
            </a:extLst>
          </p:cNvPr>
          <p:cNvSpPr txBox="1"/>
          <p:nvPr/>
        </p:nvSpPr>
        <p:spPr>
          <a:xfrm>
            <a:off x="1128848" y="19837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역사의 중요성 </a:t>
            </a:r>
            <a:r>
              <a:rPr lang="en-US" altLang="ko-KR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한국통사의 명언</a:t>
            </a:r>
            <a:endParaRPr lang="en-US" altLang="ko-KR" sz="22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88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7" y="799228"/>
            <a:ext cx="6511835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1.3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Arial"/>
              </a:rPr>
              <a:t>현상 분석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D3173-F682-5F7E-659B-371D7EF64391}"/>
              </a:ext>
            </a:extLst>
          </p:cNvPr>
          <p:cNvSpPr txBox="1"/>
          <p:nvPr/>
        </p:nvSpPr>
        <p:spPr>
          <a:xfrm>
            <a:off x="15573089" y="1072892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900BF73-5F8C-3CAC-A34C-99F3BD9E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09" y="3562645"/>
            <a:ext cx="4665436" cy="36917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독도에 대해 배우고, 지켜요!">
            <a:extLst>
              <a:ext uri="{FF2B5EF4-FFF2-40B4-BE49-F238E27FC236}">
                <a16:creationId xmlns:a16="http://schemas.microsoft.com/office/drawing/2014/main" id="{0D5DC016-74AF-4D09-7F35-CB41D612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80" y="3570295"/>
            <a:ext cx="4905851" cy="368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6D85863D-34DA-0375-E8C3-8C216DB6746A}"/>
              </a:ext>
            </a:extLst>
          </p:cNvPr>
          <p:cNvSpPr txBox="1"/>
          <p:nvPr/>
        </p:nvSpPr>
        <p:spPr>
          <a:xfrm>
            <a:off x="12157578" y="2580420"/>
            <a:ext cx="5039674" cy="51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한국사가 필수인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 공무원 응시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C87CF-6CB5-CEEE-A2BF-C4BB8ECC8D9E}"/>
              </a:ext>
            </a:extLst>
          </p:cNvPr>
          <p:cNvSpPr txBox="1"/>
          <p:nvPr/>
        </p:nvSpPr>
        <p:spPr>
          <a:xfrm>
            <a:off x="1221797" y="2649544"/>
            <a:ext cx="3096550" cy="5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600" b="0" i="0" u="none" strike="noStrike" kern="1200" cap="none" spc="0" normalizeH="0" baseline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동북공정과 독도영유권 주장  </a:t>
            </a:r>
          </a:p>
        </p:txBody>
      </p:sp>
      <p:pic>
        <p:nvPicPr>
          <p:cNvPr id="17" name="그림 24">
            <a:extLst>
              <a:ext uri="{FF2B5EF4-FFF2-40B4-BE49-F238E27FC236}">
                <a16:creationId xmlns:a16="http://schemas.microsoft.com/office/drawing/2014/main" id="{4B0DC5C8-E3F7-A49B-EE4A-429AB891A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50" t="19330" r="8340" b="15040"/>
          <a:stretch>
            <a:fillRect/>
          </a:stretch>
        </p:blipFill>
        <p:spPr>
          <a:xfrm>
            <a:off x="12251656" y="3576353"/>
            <a:ext cx="4665435" cy="3616755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925CE5-CCB1-B735-6E87-B092B4EE04AF}"/>
              </a:ext>
            </a:extLst>
          </p:cNvPr>
          <p:cNvSpPr txBox="1"/>
          <p:nvPr/>
        </p:nvSpPr>
        <p:spPr>
          <a:xfrm>
            <a:off x="5104520" y="7759596"/>
            <a:ext cx="83183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주변 나라들의 역사 날조 그리고 수능과 공무원 시험에서 필수인 한국사는 우리에게 한국사가 중요한 이유</a:t>
            </a:r>
            <a:endParaRPr kumimoji="0" lang="en-US" altLang="ko-KR" sz="2800" b="0" i="0" u="none" strike="noStrike" kern="1200" cap="none" spc="0" normalizeH="0" baseline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337;p30">
            <a:extLst>
              <a:ext uri="{FF2B5EF4-FFF2-40B4-BE49-F238E27FC236}">
                <a16:creationId xmlns:a16="http://schemas.microsoft.com/office/drawing/2014/main" id="{CF91583B-D6DE-3D55-4B21-919052433CD2}"/>
              </a:ext>
            </a:extLst>
          </p:cNvPr>
          <p:cNvSpPr txBox="1"/>
          <p:nvPr/>
        </p:nvSpPr>
        <p:spPr>
          <a:xfrm>
            <a:off x="1132897" y="1973898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현재 당면한 문제와 주제 선정의 실질적 이유</a:t>
            </a:r>
            <a:endParaRPr lang="en-US" altLang="ko-KR" sz="22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9" name="Google Shape;461;p34">
            <a:extLst>
              <a:ext uri="{FF2B5EF4-FFF2-40B4-BE49-F238E27FC236}">
                <a16:creationId xmlns:a16="http://schemas.microsoft.com/office/drawing/2014/main" id="{997DC47B-81B3-F8E2-DEF1-24B91705B6A9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FC881-87E1-D823-C0B2-ADD5C5510AEA}"/>
              </a:ext>
            </a:extLst>
          </p:cNvPr>
          <p:cNvSpPr txBox="1"/>
          <p:nvPr/>
        </p:nvSpPr>
        <p:spPr>
          <a:xfrm>
            <a:off x="15516984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55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F908EA2-A61C-72FB-DA8B-DC3A318CFC94}"/>
              </a:ext>
            </a:extLst>
          </p:cNvPr>
          <p:cNvCxnSpPr>
            <a:cxnSpLocks/>
          </p:cNvCxnSpPr>
          <p:nvPr/>
        </p:nvCxnSpPr>
        <p:spPr>
          <a:xfrm>
            <a:off x="2711420" y="6660621"/>
            <a:ext cx="13351791" cy="262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sp>
        <p:nvSpPr>
          <p:cNvPr id="35" name="Google Shape;462;p34">
            <a:extLst>
              <a:ext uri="{FF2B5EF4-FFF2-40B4-BE49-F238E27FC236}">
                <a16:creationId xmlns:a16="http://schemas.microsoft.com/office/drawing/2014/main" id="{1DDE9E3F-B426-8223-8DB4-935BC7347F97}"/>
              </a:ext>
            </a:extLst>
          </p:cNvPr>
          <p:cNvSpPr txBox="1"/>
          <p:nvPr/>
        </p:nvSpPr>
        <p:spPr>
          <a:xfrm>
            <a:off x="1090747" y="799228"/>
            <a:ext cx="641552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/>
                </a:solidFill>
                <a:latin typeface="HY견고딕"/>
                <a:ea typeface="HY견고딕"/>
                <a:sym typeface="Arial"/>
              </a:rPr>
              <a:t>1.4 </a:t>
            </a:r>
            <a:r>
              <a:rPr lang="ko-KR" altLang="en-US" sz="4000" dirty="0">
                <a:solidFill>
                  <a:schemeClr val="tx1"/>
                </a:solidFill>
                <a:latin typeface="HY견고딕"/>
                <a:ea typeface="HY견고딕"/>
                <a:sym typeface="Arial"/>
              </a:rPr>
              <a:t>프로젝트 추진 </a:t>
            </a:r>
            <a:r>
              <a:rPr lang="ko-KR" altLang="en-US" sz="4000" dirty="0">
                <a:solidFill>
                  <a:schemeClr val="tx1"/>
                </a:solidFill>
                <a:latin typeface="HY견고딕"/>
                <a:ea typeface="HY견고딕"/>
              </a:rPr>
              <a:t>일정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7238915-243F-51AA-C9A7-5EB8D01AF7E8}"/>
              </a:ext>
            </a:extLst>
          </p:cNvPr>
          <p:cNvSpPr/>
          <p:nvPr/>
        </p:nvSpPr>
        <p:spPr>
          <a:xfrm>
            <a:off x="1632407" y="3137903"/>
            <a:ext cx="2216262" cy="507771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11B3535C-6B6D-7D3C-529F-709F7AB70314}"/>
              </a:ext>
            </a:extLst>
          </p:cNvPr>
          <p:cNvSpPr txBox="1"/>
          <p:nvPr/>
        </p:nvSpPr>
        <p:spPr>
          <a:xfrm>
            <a:off x="4423286" y="3171338"/>
            <a:ext cx="5199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buClr>
                <a:schemeClr val="accent2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2022.05.30(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~ 2022.06.24(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(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0799265-9E80-0282-24F5-C3BD506CEEB7}"/>
              </a:ext>
            </a:extLst>
          </p:cNvPr>
          <p:cNvSpPr/>
          <p:nvPr/>
        </p:nvSpPr>
        <p:spPr>
          <a:xfrm>
            <a:off x="1632407" y="4345191"/>
            <a:ext cx="2216262" cy="555694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추진과정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67B48E9-43C1-FA55-C285-6493E141EC5E}"/>
              </a:ext>
            </a:extLst>
          </p:cNvPr>
          <p:cNvSpPr/>
          <p:nvPr/>
        </p:nvSpPr>
        <p:spPr>
          <a:xfrm>
            <a:off x="1632407" y="7921898"/>
            <a:ext cx="2216262" cy="555694"/>
          </a:xfrm>
          <a:prstGeom prst="roundRect">
            <a:avLst/>
          </a:prstGeom>
          <a:solidFill>
            <a:srgbClr val="3F64C7"/>
          </a:solidFill>
          <a:ln>
            <a:solidFill>
              <a:srgbClr val="3F6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BA1EE8E1-D881-52DE-869D-D74D01C6DDBF}"/>
              </a:ext>
            </a:extLst>
          </p:cNvPr>
          <p:cNvSpPr txBox="1"/>
          <p:nvPr/>
        </p:nvSpPr>
        <p:spPr>
          <a:xfrm>
            <a:off x="4423286" y="7985598"/>
            <a:ext cx="6925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atinLnBrk="1">
              <a:buClr>
                <a:schemeClr val="accent2"/>
              </a:buClr>
            </a:pPr>
            <a:r>
              <a:rPr lang="ko-KR" altLang="en-US" sz="20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방대한 양의 한국사에 대한 편리한 지식 습득과 접근 가능 실현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427E6A4-D3C1-CE17-88EB-EAF904043A02}"/>
              </a:ext>
            </a:extLst>
          </p:cNvPr>
          <p:cNvCxnSpPr>
            <a:cxnSpLocks/>
          </p:cNvCxnSpPr>
          <p:nvPr/>
        </p:nvCxnSpPr>
        <p:spPr>
          <a:xfrm>
            <a:off x="4280579" y="5143500"/>
            <a:ext cx="11632711" cy="109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화살표: 갈매기형 수장 44">
            <a:extLst>
              <a:ext uri="{FF2B5EF4-FFF2-40B4-BE49-F238E27FC236}">
                <a16:creationId xmlns:a16="http://schemas.microsoft.com/office/drawing/2014/main" id="{AB42018E-61D5-AE97-6EA6-49ED69EC6FA3}"/>
              </a:ext>
            </a:extLst>
          </p:cNvPr>
          <p:cNvSpPr/>
          <p:nvPr/>
        </p:nvSpPr>
        <p:spPr>
          <a:xfrm>
            <a:off x="9622426" y="6157686"/>
            <a:ext cx="280085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서비스 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및 디자인</a:t>
            </a:r>
          </a:p>
        </p:txBody>
      </p:sp>
      <p:sp>
        <p:nvSpPr>
          <p:cNvPr id="46" name="화살표: 갈매기형 수장 45">
            <a:extLst>
              <a:ext uri="{FF2B5EF4-FFF2-40B4-BE49-F238E27FC236}">
                <a16:creationId xmlns:a16="http://schemas.microsoft.com/office/drawing/2014/main" id="{7892BAB1-389C-9023-70FF-A4003B4F3A1A}"/>
              </a:ext>
            </a:extLst>
          </p:cNvPr>
          <p:cNvSpPr/>
          <p:nvPr/>
        </p:nvSpPr>
        <p:spPr>
          <a:xfrm>
            <a:off x="12920951" y="6147053"/>
            <a:ext cx="2626215" cy="1091866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및 </a:t>
            </a:r>
            <a:endParaRPr lang="en-US" altLang="ko-KR" sz="16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</a:t>
            </a:r>
          </a:p>
        </p:txBody>
      </p: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31C39563-8AEC-B89D-F621-E1A201A72DB4}"/>
              </a:ext>
            </a:extLst>
          </p:cNvPr>
          <p:cNvSpPr/>
          <p:nvPr/>
        </p:nvSpPr>
        <p:spPr>
          <a:xfrm>
            <a:off x="3685035" y="6139772"/>
            <a:ext cx="2391520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Retrieve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완성 </a:t>
            </a: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758353E8-5E9A-82B0-436B-346A6A05D6E6}"/>
              </a:ext>
            </a:extLst>
          </p:cNvPr>
          <p:cNvSpPr/>
          <p:nvPr/>
        </p:nvSpPr>
        <p:spPr>
          <a:xfrm>
            <a:off x="6498541" y="6144719"/>
            <a:ext cx="262621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Reading 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서버와 연결 </a:t>
            </a: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A93D374E-9909-77D3-8240-A5CDCED55B6E}"/>
              </a:ext>
            </a:extLst>
          </p:cNvPr>
          <p:cNvSpPr/>
          <p:nvPr/>
        </p:nvSpPr>
        <p:spPr>
          <a:xfrm>
            <a:off x="5542172" y="4625305"/>
            <a:ext cx="2626215" cy="1058300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아키텍쳐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플로우 작성</a:t>
            </a: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3FBCE754-7CA0-DB56-422A-55A5C77EC1E0}"/>
              </a:ext>
            </a:extLst>
          </p:cNvPr>
          <p:cNvSpPr/>
          <p:nvPr/>
        </p:nvSpPr>
        <p:spPr>
          <a:xfrm>
            <a:off x="8722552" y="4611159"/>
            <a:ext cx="2626215" cy="1083079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수정 및 데이터 수집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FC1ED7FF-6926-E712-D335-A2F27C4F25E9}"/>
              </a:ext>
            </a:extLst>
          </p:cNvPr>
          <p:cNvSpPr/>
          <p:nvPr/>
        </p:nvSpPr>
        <p:spPr>
          <a:xfrm>
            <a:off x="11807252" y="4611159"/>
            <a:ext cx="2626216" cy="1077114"/>
          </a:xfrm>
          <a:prstGeom prst="chevron">
            <a:avLst/>
          </a:prstGeom>
          <a:solidFill>
            <a:srgbClr val="193D76"/>
          </a:solidFill>
          <a:ln w="19050">
            <a:solidFill>
              <a:srgbClr val="193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 및 </a:t>
            </a:r>
            <a:r>
              <a:rPr lang="ko-KR" altLang="en-US" sz="16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태깅</a:t>
            </a:r>
            <a:r>
              <a:rPr lang="ko-KR" altLang="en-US" sz="16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54" name="Google Shape;461;p34">
            <a:extLst>
              <a:ext uri="{FF2B5EF4-FFF2-40B4-BE49-F238E27FC236}">
                <a16:creationId xmlns:a16="http://schemas.microsoft.com/office/drawing/2014/main" id="{6A19A0AD-A789-4F9B-2ED3-C4C8F7888689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D3A375-E091-40C1-E4EE-8AA91D9295E2}"/>
              </a:ext>
            </a:extLst>
          </p:cNvPr>
          <p:cNvSpPr txBox="1"/>
          <p:nvPr/>
        </p:nvSpPr>
        <p:spPr>
          <a:xfrm>
            <a:off x="15516984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337;p30">
            <a:extLst>
              <a:ext uri="{FF2B5EF4-FFF2-40B4-BE49-F238E27FC236}">
                <a16:creationId xmlns:a16="http://schemas.microsoft.com/office/drawing/2014/main" id="{A3976EA5-48DE-DFD9-A3A7-30B6426C2673}"/>
              </a:ext>
            </a:extLst>
          </p:cNvPr>
          <p:cNvSpPr txBox="1"/>
          <p:nvPr/>
        </p:nvSpPr>
        <p:spPr>
          <a:xfrm>
            <a:off x="1128848" y="19837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원활한 추진을 위한 프로젝트 일정 확인 및 단계 설정</a:t>
            </a:r>
            <a:endParaRPr lang="en-US" altLang="ko-KR" sz="22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79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76615"/>
            <a:ext cx="18285714" cy="4609099"/>
            <a:chOff x="0" y="5676615"/>
            <a:chExt cx="18285714" cy="46090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76615"/>
              <a:ext cx="18285714" cy="46090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3375" y="3013473"/>
            <a:ext cx="4013203" cy="6143227"/>
            <a:chOff x="2613375" y="2681583"/>
            <a:chExt cx="4013203" cy="66707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375" y="2681583"/>
              <a:ext cx="4013203" cy="6670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36256" y="3038815"/>
            <a:ext cx="4013203" cy="6117885"/>
            <a:chOff x="7136256" y="2681583"/>
            <a:chExt cx="4013203" cy="6670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6256" y="2681583"/>
              <a:ext cx="4013203" cy="6670798"/>
            </a:xfrm>
            <a:prstGeom prst="rect">
              <a:avLst/>
            </a:prstGeom>
          </p:spPr>
        </p:pic>
      </p:grpSp>
      <p:pic>
        <p:nvPicPr>
          <p:cNvPr id="43" name="Picture 20" descr="프로젝트 주피터 - 위키백과, 우리 모두의 백과사전">
            <a:extLst>
              <a:ext uri="{FF2B5EF4-FFF2-40B4-BE49-F238E27FC236}">
                <a16:creationId xmlns:a16="http://schemas.microsoft.com/office/drawing/2014/main" id="{C0B74EEC-A5DC-F04B-918C-CE0FC276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13" y="4691050"/>
            <a:ext cx="1456926" cy="168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Colaboratory에 오신 것을 환영합니다 - Colaboratory">
            <a:extLst>
              <a:ext uri="{FF2B5EF4-FFF2-40B4-BE49-F238E27FC236}">
                <a16:creationId xmlns:a16="http://schemas.microsoft.com/office/drawing/2014/main" id="{988AC3B4-CB67-05AB-EE50-E387E228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40" y="6686315"/>
            <a:ext cx="2018145" cy="201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2B7A4A79-CF62-38BB-4144-100BB4F9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39" y="4884638"/>
            <a:ext cx="1253836" cy="12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ocoo, 플라스크, 로고 아이콘 에 Vector Logo">
            <a:extLst>
              <a:ext uri="{FF2B5EF4-FFF2-40B4-BE49-F238E27FC236}">
                <a16:creationId xmlns:a16="http://schemas.microsoft.com/office/drawing/2014/main" id="{EAE1DB30-4640-E3C4-D771-69DECAE96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454" y="7145861"/>
            <a:ext cx="2478998" cy="12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Google Shape;462;p34">
            <a:extLst>
              <a:ext uri="{FF2B5EF4-FFF2-40B4-BE49-F238E27FC236}">
                <a16:creationId xmlns:a16="http://schemas.microsoft.com/office/drawing/2014/main" id="{7E4DC2A0-DF09-F88A-3796-A06F708DF7FA}"/>
              </a:ext>
            </a:extLst>
          </p:cNvPr>
          <p:cNvSpPr txBox="1"/>
          <p:nvPr/>
        </p:nvSpPr>
        <p:spPr>
          <a:xfrm>
            <a:off x="1090747" y="799228"/>
            <a:ext cx="6415521" cy="75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1.5 </a:t>
            </a:r>
            <a:r>
              <a:rPr lang="ko-KR" altLang="en-US" sz="4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개발 환경</a:t>
            </a:r>
            <a:endParaRPr sz="4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C66891-848C-287D-CFF2-A2C82E2517CD}"/>
              </a:ext>
            </a:extLst>
          </p:cNvPr>
          <p:cNvSpPr txBox="1"/>
          <p:nvPr/>
        </p:nvSpPr>
        <p:spPr>
          <a:xfrm>
            <a:off x="2825096" y="3664907"/>
            <a:ext cx="3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  <a:r>
              <a:rPr kumimoji="1" lang="en-US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ore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76AC3C-E42D-B0AB-6342-DB2349059FE9}"/>
              </a:ext>
            </a:extLst>
          </p:cNvPr>
          <p:cNvSpPr txBox="1"/>
          <p:nvPr/>
        </p:nvSpPr>
        <p:spPr>
          <a:xfrm>
            <a:off x="7347977" y="3703243"/>
            <a:ext cx="3589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구현</a:t>
            </a:r>
            <a:endParaRPr kumimoji="1" lang="ko-Kore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Google Shape;461;p34">
            <a:extLst>
              <a:ext uri="{FF2B5EF4-FFF2-40B4-BE49-F238E27FC236}">
                <a16:creationId xmlns:a16="http://schemas.microsoft.com/office/drawing/2014/main" id="{217C58A5-2074-C86D-9568-3460604753A4}"/>
              </a:ext>
            </a:extLst>
          </p:cNvPr>
          <p:cNvSpPr txBox="1"/>
          <p:nvPr/>
        </p:nvSpPr>
        <p:spPr>
          <a:xfrm>
            <a:off x="8899541" y="9496437"/>
            <a:ext cx="4889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66" name="그룹 1006">
            <a:extLst>
              <a:ext uri="{FF2B5EF4-FFF2-40B4-BE49-F238E27FC236}">
                <a16:creationId xmlns:a16="http://schemas.microsoft.com/office/drawing/2014/main" id="{F6068A9C-490F-1235-FDAC-6BE9FD2861D2}"/>
              </a:ext>
            </a:extLst>
          </p:cNvPr>
          <p:cNvGrpSpPr/>
          <p:nvPr/>
        </p:nvGrpSpPr>
        <p:grpSpPr>
          <a:xfrm>
            <a:off x="11666472" y="3026144"/>
            <a:ext cx="4009022" cy="6117884"/>
            <a:chOff x="1216957" y="5815570"/>
            <a:chExt cx="5257143" cy="7093595"/>
          </a:xfrm>
        </p:grpSpPr>
        <p:pic>
          <p:nvPicPr>
            <p:cNvPr id="67" name="Object 20">
              <a:extLst>
                <a:ext uri="{FF2B5EF4-FFF2-40B4-BE49-F238E27FC236}">
                  <a16:creationId xmlns:a16="http://schemas.microsoft.com/office/drawing/2014/main" id="{55B3DFBA-24E6-6D9D-9FCC-B55EF3C3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957" y="5815570"/>
              <a:ext cx="5257143" cy="709359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4C6C7B5-B8BD-9129-6DDB-568035B573F5}"/>
              </a:ext>
            </a:extLst>
          </p:cNvPr>
          <p:cNvSpPr txBox="1"/>
          <p:nvPr/>
        </p:nvSpPr>
        <p:spPr>
          <a:xfrm>
            <a:off x="11876104" y="3703243"/>
            <a:ext cx="35897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en-US" sz="2000" b="1" dirty="0">
                <a:solidFill>
                  <a:schemeClr val="bg1"/>
                </a:solidFill>
                <a:ea typeface="나눔스퀘어 Bold"/>
              </a:rPr>
              <a:t>Language</a:t>
            </a:r>
            <a:endParaRPr kumimoji="1" lang="ko-Kore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" name="Picture 26" descr="파이썬 교육 python IT학원 무엇을배울까? : 네이버 블로그">
            <a:extLst>
              <a:ext uri="{FF2B5EF4-FFF2-40B4-BE49-F238E27FC236}">
                <a16:creationId xmlns:a16="http://schemas.microsoft.com/office/drawing/2014/main" id="{9B96D285-E57C-FA45-CCF9-067C2003F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483" y="4638173"/>
            <a:ext cx="2478998" cy="247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DD5F6-3A3C-D1EF-42DE-10D1D67B1B50}"/>
              </a:ext>
            </a:extLst>
          </p:cNvPr>
          <p:cNvSpPr txBox="1"/>
          <p:nvPr/>
        </p:nvSpPr>
        <p:spPr>
          <a:xfrm>
            <a:off x="11876103" y="7672448"/>
            <a:ext cx="358975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en-US" sz="2000" b="1" dirty="0">
                <a:solidFill>
                  <a:schemeClr val="bg1"/>
                </a:solidFill>
                <a:ea typeface="나눔스퀘어 Bold" panose="020B0600000101010101" pitchFamily="50" charset="-127"/>
              </a:rPr>
              <a:t>python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4FA866-D50D-AAC5-C1C6-C03D22E1FDA5}"/>
              </a:ext>
            </a:extLst>
          </p:cNvPr>
          <p:cNvSpPr txBox="1"/>
          <p:nvPr/>
        </p:nvSpPr>
        <p:spPr>
          <a:xfrm>
            <a:off x="15516984" y="100694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개요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Google Shape;337;p30">
            <a:extLst>
              <a:ext uri="{FF2B5EF4-FFF2-40B4-BE49-F238E27FC236}">
                <a16:creationId xmlns:a16="http://schemas.microsoft.com/office/drawing/2014/main" id="{AA169206-57E3-1BAC-D67B-037B7C624C11}"/>
              </a:ext>
            </a:extLst>
          </p:cNvPr>
          <p:cNvSpPr txBox="1"/>
          <p:nvPr/>
        </p:nvSpPr>
        <p:spPr>
          <a:xfrm>
            <a:off x="1128848" y="1983749"/>
            <a:ext cx="8766000" cy="476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단계별 사용된 개발 도구 확인 및 세팅</a:t>
            </a:r>
            <a:endParaRPr lang="en-US" altLang="ko-KR" sz="2200" b="1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666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3810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3414</Words>
  <Application>Microsoft Office PowerPoint</Application>
  <PresentationFormat>사용자 지정</PresentationFormat>
  <Paragraphs>759</Paragraphs>
  <Slides>49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64" baseType="lpstr">
      <vt:lpstr>HY견고딕</vt:lpstr>
      <vt:lpstr>KoPub바탕체 Bold</vt:lpstr>
      <vt:lpstr>KoPub바탕체 Light</vt:lpstr>
      <vt:lpstr>NanumSquare</vt:lpstr>
      <vt:lpstr>NotoSansKR</vt:lpstr>
      <vt:lpstr>나눔스퀘어</vt:lpstr>
      <vt:lpstr>나눔스퀘어 Bold</vt:lpstr>
      <vt:lpstr>맑은 고딕</vt:lpstr>
      <vt:lpstr>맑은 고딕</vt:lpstr>
      <vt:lpstr>휴먼둥근헤드라인</vt:lpstr>
      <vt:lpstr>Arial</vt:lpstr>
      <vt:lpstr>Calibri</vt:lpstr>
      <vt:lpstr>Office Theme</vt:lpstr>
      <vt:lpstr>2_Office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doctor jo</dc:creator>
  <cp:lastModifiedBy>jodoctor40@naver.com</cp:lastModifiedBy>
  <cp:revision>164</cp:revision>
  <dcterms:modified xsi:type="dcterms:W3CDTF">2022-07-20T16:53:30Z</dcterms:modified>
</cp:coreProperties>
</file>